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7" r:id="rId2"/>
    <p:sldId id="272" r:id="rId3"/>
    <p:sldId id="291" r:id="rId4"/>
    <p:sldId id="286" r:id="rId5"/>
    <p:sldId id="292" r:id="rId6"/>
    <p:sldId id="273" r:id="rId7"/>
    <p:sldId id="293" r:id="rId8"/>
    <p:sldId id="276" r:id="rId9"/>
    <p:sldId id="287" r:id="rId10"/>
    <p:sldId id="267" r:id="rId11"/>
    <p:sldId id="260" r:id="rId12"/>
    <p:sldId id="279" r:id="rId13"/>
    <p:sldId id="266" r:id="rId14"/>
    <p:sldId id="281" r:id="rId15"/>
    <p:sldId id="282" r:id="rId16"/>
    <p:sldId id="283" r:id="rId17"/>
    <p:sldId id="261" r:id="rId18"/>
    <p:sldId id="264" r:id="rId19"/>
    <p:sldId id="285" r:id="rId20"/>
    <p:sldId id="290" r:id="rId21"/>
    <p:sldId id="280" r:id="rId22"/>
  </p:sldIdLst>
  <p:sldSz cx="12192000" cy="6858000"/>
  <p:notesSz cx="7010400" cy="92964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8B1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86441" autoAdjust="0"/>
  </p:normalViewPr>
  <p:slideViewPr>
    <p:cSldViewPr snapToGrid="0">
      <p:cViewPr varScale="1">
        <p:scale>
          <a:sx n="103" d="100"/>
          <a:sy n="103" d="100"/>
        </p:scale>
        <p:origin x="114" y="143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126" d="100"/>
          <a:sy n="126" d="100"/>
        </p:scale>
        <p:origin x="3210" y="13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9CCD7A96-D761-47ED-AC23-75B4CAB92E09}" type="datetimeFigureOut">
              <a:rPr lang="en-US" smtClean="0"/>
              <a:t>11/27/2018</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FFFD85B5-1019-4E93-B0BF-1051C78848BA}" type="slidenum">
              <a:rPr lang="en-US" smtClean="0"/>
              <a:t>‹#›</a:t>
            </a:fld>
            <a:endParaRPr lang="en-US"/>
          </a:p>
        </p:txBody>
      </p:sp>
    </p:spTree>
    <p:extLst>
      <p:ext uri="{BB962C8B-B14F-4D97-AF65-F5344CB8AC3E}">
        <p14:creationId xmlns:p14="http://schemas.microsoft.com/office/powerpoint/2010/main" val="14930157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 a Thing – like a CRM / ERP / Work Flow systems</a:t>
            </a:r>
          </a:p>
          <a:p>
            <a:endParaRPr lang="en-US" dirty="0"/>
          </a:p>
          <a:p>
            <a:r>
              <a:rPr lang="en-US" dirty="0"/>
              <a:t>Collection of things</a:t>
            </a:r>
          </a:p>
        </p:txBody>
      </p:sp>
      <p:sp>
        <p:nvSpPr>
          <p:cNvPr id="4" name="Slide Number Placeholder 3"/>
          <p:cNvSpPr>
            <a:spLocks noGrp="1"/>
          </p:cNvSpPr>
          <p:nvPr>
            <p:ph type="sldNum" sz="quarter" idx="10"/>
          </p:nvPr>
        </p:nvSpPr>
        <p:spPr/>
        <p:txBody>
          <a:bodyPr/>
          <a:lstStyle/>
          <a:p>
            <a:fld id="{FFFD85B5-1019-4E93-B0BF-1051C78848BA}" type="slidenum">
              <a:rPr lang="en-US" smtClean="0"/>
              <a:t>6</a:t>
            </a:fld>
            <a:endParaRPr lang="en-US"/>
          </a:p>
        </p:txBody>
      </p:sp>
    </p:spTree>
    <p:extLst>
      <p:ext uri="{BB962C8B-B14F-4D97-AF65-F5344CB8AC3E}">
        <p14:creationId xmlns:p14="http://schemas.microsoft.com/office/powerpoint/2010/main" val="35783192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fr-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fr-CA"/>
          </a:p>
        </p:txBody>
      </p:sp>
      <p:sp>
        <p:nvSpPr>
          <p:cNvPr id="4" name="Date Placeholder 3"/>
          <p:cNvSpPr>
            <a:spLocks noGrp="1"/>
          </p:cNvSpPr>
          <p:nvPr>
            <p:ph type="dt" sz="half" idx="10"/>
          </p:nvPr>
        </p:nvSpPr>
        <p:spPr/>
        <p:txBody>
          <a:bodyPr/>
          <a:lstStyle/>
          <a:p>
            <a:fld id="{56D475B4-3707-49F1-B08E-AE80B9D0F4ED}" type="datetimeFigureOut">
              <a:rPr lang="fr-CA" smtClean="0"/>
              <a:t>2018-11-27</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CA9DB5DD-7894-4AA3-A655-84B849F0F151}" type="slidenum">
              <a:rPr lang="fr-CA" smtClean="0"/>
              <a:t>‹#›</a:t>
            </a:fld>
            <a:endParaRPr lang="fr-CA"/>
          </a:p>
        </p:txBody>
      </p:sp>
    </p:spTree>
    <p:extLst>
      <p:ext uri="{BB962C8B-B14F-4D97-AF65-F5344CB8AC3E}">
        <p14:creationId xmlns:p14="http://schemas.microsoft.com/office/powerpoint/2010/main" val="4201839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Прямоугольник 8"/>
          <p:cNvSpPr/>
          <p:nvPr userDrawn="1"/>
        </p:nvSpPr>
        <p:spPr>
          <a:xfrm flipV="1">
            <a:off x="-217" y="2748238"/>
            <a:ext cx="12192218" cy="4124751"/>
          </a:xfrm>
          <a:custGeom>
            <a:avLst/>
            <a:gdLst>
              <a:gd name="connsiteX0" fmla="*/ 0 w 12192000"/>
              <a:gd name="connsiteY0" fmla="*/ 0 h 4133850"/>
              <a:gd name="connsiteX1" fmla="*/ 12192000 w 12192000"/>
              <a:gd name="connsiteY1" fmla="*/ 0 h 4133850"/>
              <a:gd name="connsiteX2" fmla="*/ 12192000 w 12192000"/>
              <a:gd name="connsiteY2" fmla="*/ 4133850 h 4133850"/>
              <a:gd name="connsiteX3" fmla="*/ 0 w 12192000"/>
              <a:gd name="connsiteY3" fmla="*/ 4133850 h 4133850"/>
              <a:gd name="connsiteX4" fmla="*/ 0 w 12192000"/>
              <a:gd name="connsiteY4" fmla="*/ 0 h 4133850"/>
              <a:gd name="connsiteX0" fmla="*/ 19050 w 12211050"/>
              <a:gd name="connsiteY0" fmla="*/ 0 h 4133850"/>
              <a:gd name="connsiteX1" fmla="*/ 12211050 w 12211050"/>
              <a:gd name="connsiteY1" fmla="*/ 0 h 4133850"/>
              <a:gd name="connsiteX2" fmla="*/ 12211050 w 12211050"/>
              <a:gd name="connsiteY2" fmla="*/ 4133850 h 4133850"/>
              <a:gd name="connsiteX3" fmla="*/ 0 w 12211050"/>
              <a:gd name="connsiteY3" fmla="*/ 3219450 h 4133850"/>
              <a:gd name="connsiteX4" fmla="*/ 19050 w 12211050"/>
              <a:gd name="connsiteY4" fmla="*/ 0 h 4133850"/>
              <a:gd name="connsiteX0" fmla="*/ 19050 w 12211050"/>
              <a:gd name="connsiteY0" fmla="*/ 0 h 4438650"/>
              <a:gd name="connsiteX1" fmla="*/ 12211050 w 12211050"/>
              <a:gd name="connsiteY1" fmla="*/ 0 h 4438650"/>
              <a:gd name="connsiteX2" fmla="*/ 12211050 w 12211050"/>
              <a:gd name="connsiteY2" fmla="*/ 4438650 h 4438650"/>
              <a:gd name="connsiteX3" fmla="*/ 0 w 12211050"/>
              <a:gd name="connsiteY3" fmla="*/ 3219450 h 4438650"/>
              <a:gd name="connsiteX4" fmla="*/ 19050 w 12211050"/>
              <a:gd name="connsiteY4" fmla="*/ 0 h 4438650"/>
              <a:gd name="connsiteX0" fmla="*/ 0 w 12192000"/>
              <a:gd name="connsiteY0" fmla="*/ 0 h 4438650"/>
              <a:gd name="connsiteX1" fmla="*/ 12192000 w 12192000"/>
              <a:gd name="connsiteY1" fmla="*/ 0 h 4438650"/>
              <a:gd name="connsiteX2" fmla="*/ 12192000 w 12192000"/>
              <a:gd name="connsiteY2" fmla="*/ 4438650 h 4438650"/>
              <a:gd name="connsiteX3" fmla="*/ 21957 w 12192000"/>
              <a:gd name="connsiteY3" fmla="*/ 2509767 h 4438650"/>
              <a:gd name="connsiteX4" fmla="*/ 0 w 12192000"/>
              <a:gd name="connsiteY4" fmla="*/ 0 h 4438650"/>
              <a:gd name="connsiteX0" fmla="*/ 0 w 12205669"/>
              <a:gd name="connsiteY0" fmla="*/ 0 h 4124751"/>
              <a:gd name="connsiteX1" fmla="*/ 12192000 w 12205669"/>
              <a:gd name="connsiteY1" fmla="*/ 0 h 4124751"/>
              <a:gd name="connsiteX2" fmla="*/ 12205669 w 12205669"/>
              <a:gd name="connsiteY2" fmla="*/ 4124751 h 4124751"/>
              <a:gd name="connsiteX3" fmla="*/ 21957 w 12205669"/>
              <a:gd name="connsiteY3" fmla="*/ 2509767 h 4124751"/>
              <a:gd name="connsiteX4" fmla="*/ 0 w 12205669"/>
              <a:gd name="connsiteY4" fmla="*/ 0 h 4124751"/>
              <a:gd name="connsiteX0" fmla="*/ 0 w 12205669"/>
              <a:gd name="connsiteY0" fmla="*/ 0 h 4124751"/>
              <a:gd name="connsiteX1" fmla="*/ 12192000 w 12205669"/>
              <a:gd name="connsiteY1" fmla="*/ 0 h 4124751"/>
              <a:gd name="connsiteX2" fmla="*/ 12205669 w 12205669"/>
              <a:gd name="connsiteY2" fmla="*/ 4124751 h 4124751"/>
              <a:gd name="connsiteX3" fmla="*/ 8288 w 12205669"/>
              <a:gd name="connsiteY3" fmla="*/ 2223164 h 4124751"/>
              <a:gd name="connsiteX4" fmla="*/ 0 w 12205669"/>
              <a:gd name="connsiteY4" fmla="*/ 0 h 4124751"/>
              <a:gd name="connsiteX0" fmla="*/ 19267 w 12224936"/>
              <a:gd name="connsiteY0" fmla="*/ 0 h 4124751"/>
              <a:gd name="connsiteX1" fmla="*/ 12211267 w 12224936"/>
              <a:gd name="connsiteY1" fmla="*/ 0 h 4124751"/>
              <a:gd name="connsiteX2" fmla="*/ 12224936 w 12224936"/>
              <a:gd name="connsiteY2" fmla="*/ 4124751 h 4124751"/>
              <a:gd name="connsiteX3" fmla="*/ 217 w 12224936"/>
              <a:gd name="connsiteY3" fmla="*/ 2182220 h 4124751"/>
              <a:gd name="connsiteX4" fmla="*/ 19267 w 12224936"/>
              <a:gd name="connsiteY4" fmla="*/ 0 h 412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24936" h="4124751">
                <a:moveTo>
                  <a:pt x="19267" y="0"/>
                </a:moveTo>
                <a:lnTo>
                  <a:pt x="12211267" y="0"/>
                </a:lnTo>
                <a:cubicBezTo>
                  <a:pt x="12215823" y="1374917"/>
                  <a:pt x="12220380" y="2749834"/>
                  <a:pt x="12224936" y="4124751"/>
                </a:cubicBezTo>
                <a:lnTo>
                  <a:pt x="217" y="2182220"/>
                </a:lnTo>
                <a:cubicBezTo>
                  <a:pt x="-2546" y="1441165"/>
                  <a:pt x="22030" y="741055"/>
                  <a:pt x="19267" y="0"/>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a:t>
            </a:r>
            <a:endParaRPr lang="ru-RU"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Date Placeholder 3"/>
          <p:cNvSpPr>
            <a:spLocks noGrp="1"/>
          </p:cNvSpPr>
          <p:nvPr>
            <p:ph type="dt" sz="half" idx="10"/>
          </p:nvPr>
        </p:nvSpPr>
        <p:spPr/>
        <p:txBody>
          <a:bodyPr/>
          <a:lstStyle/>
          <a:p>
            <a:fld id="{56D475B4-3707-49F1-B08E-AE80B9D0F4ED}" type="datetimeFigureOut">
              <a:rPr lang="fr-CA" smtClean="0"/>
              <a:t>2018-11-27</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CA9DB5DD-7894-4AA3-A655-84B849F0F151}" type="slidenum">
              <a:rPr lang="fr-CA" smtClean="0"/>
              <a:t>‹#›</a:t>
            </a:fld>
            <a:endParaRPr lang="fr-CA"/>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45076" y="365125"/>
            <a:ext cx="1988372" cy="792000"/>
          </a:xfrm>
          <a:prstGeom prst="rect">
            <a:avLst/>
          </a:prstGeom>
        </p:spPr>
      </p:pic>
      <p:grpSp>
        <p:nvGrpSpPr>
          <p:cNvPr id="11" name="Group 10"/>
          <p:cNvGrpSpPr/>
          <p:nvPr userDrawn="1"/>
        </p:nvGrpSpPr>
        <p:grpSpPr>
          <a:xfrm>
            <a:off x="199395" y="455708"/>
            <a:ext cx="8746957" cy="1043150"/>
            <a:chOff x="0" y="662516"/>
            <a:chExt cx="8746957" cy="1043150"/>
          </a:xfrm>
        </p:grpSpPr>
        <p:sp>
          <p:nvSpPr>
            <p:cNvPr id="12" name="TextBox 11"/>
            <p:cNvSpPr txBox="1"/>
            <p:nvPr/>
          </p:nvSpPr>
          <p:spPr>
            <a:xfrm>
              <a:off x="691042" y="936225"/>
              <a:ext cx="8055915" cy="76944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4400" b="1" i="0" u="none" strike="noStrike" kern="0" cap="none" spc="0" normalizeH="0" baseline="0" noProof="0" dirty="0">
                <a:ln>
                  <a:noFill/>
                </a:ln>
                <a:solidFill>
                  <a:srgbClr val="63B666"/>
                </a:solidFill>
                <a:effectLst/>
                <a:uLnTx/>
                <a:uFillTx/>
                <a:latin typeface="Karla" pitchFamily="2" charset="0"/>
                <a:ea typeface="Karla" pitchFamily="2" charset="0"/>
              </a:endParaRPr>
            </a:p>
          </p:txBody>
        </p:sp>
        <p:grpSp>
          <p:nvGrpSpPr>
            <p:cNvPr id="13" name="Группа 3"/>
            <p:cNvGrpSpPr/>
            <p:nvPr/>
          </p:nvGrpSpPr>
          <p:grpSpPr>
            <a:xfrm>
              <a:off x="847454" y="662516"/>
              <a:ext cx="681788" cy="165205"/>
              <a:chOff x="1194364" y="1515979"/>
              <a:chExt cx="681788" cy="165205"/>
            </a:xfrm>
          </p:grpSpPr>
          <p:sp>
            <p:nvSpPr>
              <p:cNvPr id="15" name="Овал 4"/>
              <p:cNvSpPr/>
              <p:nvPr/>
            </p:nvSpPr>
            <p:spPr>
              <a:xfrm>
                <a:off x="1194364" y="1515979"/>
                <a:ext cx="165205" cy="165205"/>
              </a:xfrm>
              <a:prstGeom prst="ellipse">
                <a:avLst/>
              </a:prstGeom>
              <a:solidFill>
                <a:srgbClr val="63B66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dirty="0">
                  <a:ln>
                    <a:noFill/>
                  </a:ln>
                  <a:solidFill>
                    <a:prstClr val="white"/>
                  </a:solidFill>
                  <a:effectLst/>
                  <a:uLnTx/>
                  <a:uFillTx/>
                  <a:latin typeface="King"/>
                  <a:ea typeface="+mn-ea"/>
                  <a:cs typeface="+mn-cs"/>
                </a:endParaRPr>
              </a:p>
            </p:txBody>
          </p:sp>
          <p:sp>
            <p:nvSpPr>
              <p:cNvPr id="16" name="Овал 5"/>
              <p:cNvSpPr/>
              <p:nvPr/>
            </p:nvSpPr>
            <p:spPr>
              <a:xfrm>
                <a:off x="1452656" y="1515979"/>
                <a:ext cx="165205" cy="165205"/>
              </a:xfrm>
              <a:prstGeom prst="ellipse">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dirty="0">
                  <a:ln>
                    <a:noFill/>
                  </a:ln>
                  <a:solidFill>
                    <a:prstClr val="white"/>
                  </a:solidFill>
                  <a:effectLst/>
                  <a:uLnTx/>
                  <a:uFillTx/>
                  <a:latin typeface="King"/>
                  <a:ea typeface="+mn-ea"/>
                  <a:cs typeface="+mn-cs"/>
                </a:endParaRPr>
              </a:p>
            </p:txBody>
          </p:sp>
          <p:sp>
            <p:nvSpPr>
              <p:cNvPr id="17" name="Овал 6"/>
              <p:cNvSpPr/>
              <p:nvPr/>
            </p:nvSpPr>
            <p:spPr>
              <a:xfrm>
                <a:off x="1710947" y="1515979"/>
                <a:ext cx="165205" cy="165205"/>
              </a:xfrm>
              <a:prstGeom prst="ellipse">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dirty="0">
                  <a:ln>
                    <a:noFill/>
                  </a:ln>
                  <a:solidFill>
                    <a:prstClr val="white"/>
                  </a:solidFill>
                  <a:effectLst/>
                  <a:uLnTx/>
                  <a:uFillTx/>
                  <a:latin typeface="King"/>
                  <a:ea typeface="+mn-ea"/>
                  <a:cs typeface="+mn-cs"/>
                </a:endParaRPr>
              </a:p>
            </p:txBody>
          </p:sp>
        </p:grpSp>
        <p:cxnSp>
          <p:nvCxnSpPr>
            <p:cNvPr id="14" name="Прямая соединительная линия 7"/>
            <p:cNvCxnSpPr/>
            <p:nvPr/>
          </p:nvCxnSpPr>
          <p:spPr>
            <a:xfrm>
              <a:off x="0" y="1334545"/>
              <a:ext cx="691043" cy="0"/>
            </a:xfrm>
            <a:prstGeom prst="line">
              <a:avLst/>
            </a:prstGeom>
            <a:noFill/>
            <a:ln w="38100" cap="flat" cmpd="sng" algn="ctr">
              <a:solidFill>
                <a:srgbClr val="63B666"/>
              </a:solidFill>
              <a:prstDash val="solid"/>
              <a:miter lim="800000"/>
            </a:ln>
            <a:effectLst/>
          </p:spPr>
        </p:cxnSp>
      </p:grpSp>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6264977"/>
            <a:ext cx="547870" cy="547870"/>
          </a:xfrm>
          <a:prstGeom prst="rect">
            <a:avLst/>
          </a:prstGeom>
        </p:spPr>
      </p:pic>
      <p:sp>
        <p:nvSpPr>
          <p:cNvPr id="2" name="TextBox 1"/>
          <p:cNvSpPr txBox="1"/>
          <p:nvPr userDrawn="1"/>
        </p:nvSpPr>
        <p:spPr>
          <a:xfrm>
            <a:off x="372816" y="6506909"/>
            <a:ext cx="1635384" cy="338554"/>
          </a:xfrm>
          <a:prstGeom prst="rect">
            <a:avLst/>
          </a:prstGeom>
          <a:noFill/>
        </p:spPr>
        <p:txBody>
          <a:bodyPr wrap="none" rtlCol="0">
            <a:spAutoFit/>
          </a:bodyPr>
          <a:lstStyle/>
          <a:p>
            <a:r>
              <a:rPr lang="en-US" sz="1600" b="1" i="1" dirty="0"/>
              <a:t>…. Ask</a:t>
            </a:r>
            <a:r>
              <a:rPr lang="en-US" sz="1600" b="1" i="1" baseline="0" dirty="0"/>
              <a:t> WHY Not!</a:t>
            </a:r>
            <a:endParaRPr lang="en-US" sz="1600" b="1" i="1" dirty="0"/>
          </a:p>
        </p:txBody>
      </p:sp>
    </p:spTree>
    <p:extLst>
      <p:ext uri="{BB962C8B-B14F-4D97-AF65-F5344CB8AC3E}">
        <p14:creationId xmlns:p14="http://schemas.microsoft.com/office/powerpoint/2010/main" val="2536569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fr-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D475B4-3707-49F1-B08E-AE80B9D0F4ED}" type="datetimeFigureOut">
              <a:rPr lang="fr-CA" smtClean="0"/>
              <a:t>2018-11-27</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CA9DB5DD-7894-4AA3-A655-84B849F0F151}" type="slidenum">
              <a:rPr lang="fr-CA" smtClean="0"/>
              <a:t>‹#›</a:t>
            </a:fld>
            <a:endParaRPr lang="fr-CA"/>
          </a:p>
        </p:txBody>
      </p:sp>
    </p:spTree>
    <p:extLst>
      <p:ext uri="{BB962C8B-B14F-4D97-AF65-F5344CB8AC3E}">
        <p14:creationId xmlns:p14="http://schemas.microsoft.com/office/powerpoint/2010/main" val="1249655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r-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5" name="Date Placeholder 4"/>
          <p:cNvSpPr>
            <a:spLocks noGrp="1"/>
          </p:cNvSpPr>
          <p:nvPr>
            <p:ph type="dt" sz="half" idx="10"/>
          </p:nvPr>
        </p:nvSpPr>
        <p:spPr/>
        <p:txBody>
          <a:bodyPr/>
          <a:lstStyle/>
          <a:p>
            <a:fld id="{56D475B4-3707-49F1-B08E-AE80B9D0F4ED}" type="datetimeFigureOut">
              <a:rPr lang="fr-CA" smtClean="0"/>
              <a:t>2018-11-27</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CA9DB5DD-7894-4AA3-A655-84B849F0F151}" type="slidenum">
              <a:rPr lang="fr-CA" smtClean="0"/>
              <a:t>‹#›</a:t>
            </a:fld>
            <a:endParaRPr lang="fr-CA"/>
          </a:p>
        </p:txBody>
      </p:sp>
    </p:spTree>
    <p:extLst>
      <p:ext uri="{BB962C8B-B14F-4D97-AF65-F5344CB8AC3E}">
        <p14:creationId xmlns:p14="http://schemas.microsoft.com/office/powerpoint/2010/main" val="3416746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fr-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7" name="Date Placeholder 6"/>
          <p:cNvSpPr>
            <a:spLocks noGrp="1"/>
          </p:cNvSpPr>
          <p:nvPr>
            <p:ph type="dt" sz="half" idx="10"/>
          </p:nvPr>
        </p:nvSpPr>
        <p:spPr/>
        <p:txBody>
          <a:bodyPr/>
          <a:lstStyle/>
          <a:p>
            <a:fld id="{56D475B4-3707-49F1-B08E-AE80B9D0F4ED}" type="datetimeFigureOut">
              <a:rPr lang="fr-CA" smtClean="0"/>
              <a:t>2018-11-27</a:t>
            </a:fld>
            <a:endParaRPr lang="fr-CA"/>
          </a:p>
        </p:txBody>
      </p:sp>
      <p:sp>
        <p:nvSpPr>
          <p:cNvPr id="8" name="Footer Placeholder 7"/>
          <p:cNvSpPr>
            <a:spLocks noGrp="1"/>
          </p:cNvSpPr>
          <p:nvPr>
            <p:ph type="ftr" sz="quarter" idx="11"/>
          </p:nvPr>
        </p:nvSpPr>
        <p:spPr/>
        <p:txBody>
          <a:bodyPr/>
          <a:lstStyle/>
          <a:p>
            <a:endParaRPr lang="fr-CA"/>
          </a:p>
        </p:txBody>
      </p:sp>
      <p:sp>
        <p:nvSpPr>
          <p:cNvPr id="9" name="Slide Number Placeholder 8"/>
          <p:cNvSpPr>
            <a:spLocks noGrp="1"/>
          </p:cNvSpPr>
          <p:nvPr>
            <p:ph type="sldNum" sz="quarter" idx="12"/>
          </p:nvPr>
        </p:nvSpPr>
        <p:spPr/>
        <p:txBody>
          <a:bodyPr/>
          <a:lstStyle/>
          <a:p>
            <a:fld id="{CA9DB5DD-7894-4AA3-A655-84B849F0F151}" type="slidenum">
              <a:rPr lang="fr-CA" smtClean="0"/>
              <a:t>‹#›</a:t>
            </a:fld>
            <a:endParaRPr lang="fr-CA"/>
          </a:p>
        </p:txBody>
      </p:sp>
    </p:spTree>
    <p:extLst>
      <p:ext uri="{BB962C8B-B14F-4D97-AF65-F5344CB8AC3E}">
        <p14:creationId xmlns:p14="http://schemas.microsoft.com/office/powerpoint/2010/main" val="11191298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r-CA"/>
          </a:p>
        </p:txBody>
      </p:sp>
      <p:sp>
        <p:nvSpPr>
          <p:cNvPr id="3" name="Date Placeholder 2"/>
          <p:cNvSpPr>
            <a:spLocks noGrp="1"/>
          </p:cNvSpPr>
          <p:nvPr>
            <p:ph type="dt" sz="half" idx="10"/>
          </p:nvPr>
        </p:nvSpPr>
        <p:spPr/>
        <p:txBody>
          <a:bodyPr/>
          <a:lstStyle/>
          <a:p>
            <a:fld id="{56D475B4-3707-49F1-B08E-AE80B9D0F4ED}" type="datetimeFigureOut">
              <a:rPr lang="fr-CA" smtClean="0"/>
              <a:t>2018-11-27</a:t>
            </a:fld>
            <a:endParaRPr lang="fr-CA"/>
          </a:p>
        </p:txBody>
      </p:sp>
      <p:sp>
        <p:nvSpPr>
          <p:cNvPr id="4" name="Footer Placeholder 3"/>
          <p:cNvSpPr>
            <a:spLocks noGrp="1"/>
          </p:cNvSpPr>
          <p:nvPr>
            <p:ph type="ftr" sz="quarter" idx="11"/>
          </p:nvPr>
        </p:nvSpPr>
        <p:spPr/>
        <p:txBody>
          <a:bodyPr/>
          <a:lstStyle/>
          <a:p>
            <a:endParaRPr lang="fr-CA"/>
          </a:p>
        </p:txBody>
      </p:sp>
      <p:sp>
        <p:nvSpPr>
          <p:cNvPr id="5" name="Slide Number Placeholder 4"/>
          <p:cNvSpPr>
            <a:spLocks noGrp="1"/>
          </p:cNvSpPr>
          <p:nvPr>
            <p:ph type="sldNum" sz="quarter" idx="12"/>
          </p:nvPr>
        </p:nvSpPr>
        <p:spPr/>
        <p:txBody>
          <a:bodyPr/>
          <a:lstStyle/>
          <a:p>
            <a:fld id="{CA9DB5DD-7894-4AA3-A655-84B849F0F151}" type="slidenum">
              <a:rPr lang="fr-CA" smtClean="0"/>
              <a:t>‹#›</a:t>
            </a:fld>
            <a:endParaRPr lang="fr-CA"/>
          </a:p>
        </p:txBody>
      </p:sp>
    </p:spTree>
    <p:extLst>
      <p:ext uri="{BB962C8B-B14F-4D97-AF65-F5344CB8AC3E}">
        <p14:creationId xmlns:p14="http://schemas.microsoft.com/office/powerpoint/2010/main" val="1507007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D475B4-3707-49F1-B08E-AE80B9D0F4ED}" type="datetimeFigureOut">
              <a:rPr lang="fr-CA" smtClean="0"/>
              <a:t>2018-11-27</a:t>
            </a:fld>
            <a:endParaRPr lang="fr-CA"/>
          </a:p>
        </p:txBody>
      </p:sp>
      <p:sp>
        <p:nvSpPr>
          <p:cNvPr id="3" name="Footer Placeholder 2"/>
          <p:cNvSpPr>
            <a:spLocks noGrp="1"/>
          </p:cNvSpPr>
          <p:nvPr>
            <p:ph type="ftr" sz="quarter" idx="11"/>
          </p:nvPr>
        </p:nvSpPr>
        <p:spPr/>
        <p:txBody>
          <a:bodyPr/>
          <a:lstStyle/>
          <a:p>
            <a:endParaRPr lang="fr-CA"/>
          </a:p>
        </p:txBody>
      </p:sp>
      <p:sp>
        <p:nvSpPr>
          <p:cNvPr id="4" name="Slide Number Placeholder 3"/>
          <p:cNvSpPr>
            <a:spLocks noGrp="1"/>
          </p:cNvSpPr>
          <p:nvPr>
            <p:ph type="sldNum" sz="quarter" idx="12"/>
          </p:nvPr>
        </p:nvSpPr>
        <p:spPr/>
        <p:txBody>
          <a:bodyPr/>
          <a:lstStyle/>
          <a:p>
            <a:fld id="{CA9DB5DD-7894-4AA3-A655-84B849F0F151}" type="slidenum">
              <a:rPr lang="fr-CA" smtClean="0"/>
              <a:t>‹#›</a:t>
            </a:fld>
            <a:endParaRPr lang="fr-CA"/>
          </a:p>
        </p:txBody>
      </p:sp>
    </p:spTree>
    <p:extLst>
      <p:ext uri="{BB962C8B-B14F-4D97-AF65-F5344CB8AC3E}">
        <p14:creationId xmlns:p14="http://schemas.microsoft.com/office/powerpoint/2010/main" val="1008899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r-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6D475B4-3707-49F1-B08E-AE80B9D0F4ED}" type="datetimeFigureOut">
              <a:rPr lang="fr-CA" smtClean="0"/>
              <a:t>2018-11-27</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CA9DB5DD-7894-4AA3-A655-84B849F0F151}" type="slidenum">
              <a:rPr lang="fr-CA" smtClean="0"/>
              <a:t>‹#›</a:t>
            </a:fld>
            <a:endParaRPr lang="fr-CA"/>
          </a:p>
        </p:txBody>
      </p:sp>
    </p:spTree>
    <p:extLst>
      <p:ext uri="{BB962C8B-B14F-4D97-AF65-F5344CB8AC3E}">
        <p14:creationId xmlns:p14="http://schemas.microsoft.com/office/powerpoint/2010/main" val="366245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r-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fr-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6D475B4-3707-49F1-B08E-AE80B9D0F4ED}" type="datetimeFigureOut">
              <a:rPr lang="fr-CA" smtClean="0"/>
              <a:t>2018-11-27</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CA9DB5DD-7894-4AA3-A655-84B849F0F151}" type="slidenum">
              <a:rPr lang="fr-CA" smtClean="0"/>
              <a:t>‹#›</a:t>
            </a:fld>
            <a:endParaRPr lang="fr-CA"/>
          </a:p>
        </p:txBody>
      </p:sp>
    </p:spTree>
    <p:extLst>
      <p:ext uri="{BB962C8B-B14F-4D97-AF65-F5344CB8AC3E}">
        <p14:creationId xmlns:p14="http://schemas.microsoft.com/office/powerpoint/2010/main" val="1715512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r-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Date Placeholder 3"/>
          <p:cNvSpPr>
            <a:spLocks noGrp="1"/>
          </p:cNvSpPr>
          <p:nvPr>
            <p:ph type="dt" sz="half" idx="10"/>
          </p:nvPr>
        </p:nvSpPr>
        <p:spPr/>
        <p:txBody>
          <a:bodyPr/>
          <a:lstStyle/>
          <a:p>
            <a:fld id="{56D475B4-3707-49F1-B08E-AE80B9D0F4ED}" type="datetimeFigureOut">
              <a:rPr lang="fr-CA" smtClean="0"/>
              <a:t>2018-11-27</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CA9DB5DD-7894-4AA3-A655-84B849F0F151}" type="slidenum">
              <a:rPr lang="fr-CA" smtClean="0"/>
              <a:t>‹#›</a:t>
            </a:fld>
            <a:endParaRPr lang="fr-CA"/>
          </a:p>
        </p:txBody>
      </p:sp>
    </p:spTree>
    <p:extLst>
      <p:ext uri="{BB962C8B-B14F-4D97-AF65-F5344CB8AC3E}">
        <p14:creationId xmlns:p14="http://schemas.microsoft.com/office/powerpoint/2010/main" val="984494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fr-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Date Placeholder 3"/>
          <p:cNvSpPr>
            <a:spLocks noGrp="1"/>
          </p:cNvSpPr>
          <p:nvPr>
            <p:ph type="dt" sz="half" idx="10"/>
          </p:nvPr>
        </p:nvSpPr>
        <p:spPr/>
        <p:txBody>
          <a:bodyPr/>
          <a:lstStyle/>
          <a:p>
            <a:fld id="{56D475B4-3707-49F1-B08E-AE80B9D0F4ED}" type="datetimeFigureOut">
              <a:rPr lang="fr-CA" smtClean="0"/>
              <a:t>2018-11-27</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CA9DB5DD-7894-4AA3-A655-84B849F0F151}" type="slidenum">
              <a:rPr lang="fr-CA" smtClean="0"/>
              <a:t>‹#›</a:t>
            </a:fld>
            <a:endParaRPr lang="fr-CA"/>
          </a:p>
        </p:txBody>
      </p:sp>
    </p:spTree>
    <p:extLst>
      <p:ext uri="{BB962C8B-B14F-4D97-AF65-F5344CB8AC3E}">
        <p14:creationId xmlns:p14="http://schemas.microsoft.com/office/powerpoint/2010/main" val="2971324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fr-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D475B4-3707-49F1-B08E-AE80B9D0F4ED}" type="datetimeFigureOut">
              <a:rPr lang="fr-CA" smtClean="0"/>
              <a:t>2018-11-27</a:t>
            </a:fld>
            <a:endParaRPr lang="fr-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9DB5DD-7894-4AA3-A655-84B849F0F151}" type="slidenum">
              <a:rPr lang="fr-CA" smtClean="0"/>
              <a:t>‹#›</a:t>
            </a:fld>
            <a:endParaRPr lang="fr-CA"/>
          </a:p>
        </p:txBody>
      </p:sp>
    </p:spTree>
    <p:extLst>
      <p:ext uri="{BB962C8B-B14F-4D97-AF65-F5344CB8AC3E}">
        <p14:creationId xmlns:p14="http://schemas.microsoft.com/office/powerpoint/2010/main" val="37657526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hyperlink" Target="https://thenounproject.com/term/smartphone-controller/1286215" TargetMode="External"/><Relationship Id="rId3" Type="http://schemas.openxmlformats.org/officeDocument/2006/relationships/image" Target="../media/image3.png"/><Relationship Id="rId7" Type="http://schemas.openxmlformats.org/officeDocument/2006/relationships/hyperlink" Target="https://thenounproject.com/term/cognitive-walkthrough/229118" TargetMode="External"/><Relationship Id="rId12" Type="http://schemas.openxmlformats.org/officeDocument/2006/relationships/image" Target="../media/image9.png"/><Relationship Id="rId17" Type="http://schemas.openxmlformats.org/officeDocument/2006/relationships/image" Target="../media/image12.png"/><Relationship Id="rId2" Type="http://schemas.openxmlformats.org/officeDocument/2006/relationships/notesSlide" Target="../notesSlides/notesSlide1.xml"/><Relationship Id="rId16"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hyperlink" Target="https://thenounproject.com/term/artificial-intelligence/1080491" TargetMode="External"/><Relationship Id="rId5" Type="http://schemas.openxmlformats.org/officeDocument/2006/relationships/image" Target="../media/image5.png"/><Relationship Id="rId15" Type="http://schemas.openxmlformats.org/officeDocument/2006/relationships/hyperlink" Target="https://thenounproject.com/term/analyzing/1246447" TargetMode="External"/><Relationship Id="rId10" Type="http://schemas.openxmlformats.org/officeDocument/2006/relationships/image" Target="../media/image8.png"/><Relationship Id="rId4" Type="http://schemas.openxmlformats.org/officeDocument/2006/relationships/image" Target="../media/image4.png"/><Relationship Id="rId9" Type="http://schemas.openxmlformats.org/officeDocument/2006/relationships/hyperlink" Target="https://thenounproject.com/term/five-senses/1044049" TargetMode="External"/><Relationship Id="rId14"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349789" y="3616553"/>
            <a:ext cx="10515600" cy="1325563"/>
          </a:xfrm>
        </p:spPr>
        <p:txBody>
          <a:bodyPr>
            <a:normAutofit fontScale="90000"/>
          </a:bodyPr>
          <a:lstStyle/>
          <a:p>
            <a:r>
              <a:rPr lang="en-US" b="1" dirty="0">
                <a:latin typeface="Arial" panose="020B0604020202020204" pitchFamily="34" charset="0"/>
                <a:cs typeface="Arial" panose="020B0604020202020204" pitchFamily="34" charset="0"/>
              </a:rPr>
              <a:t>Artificial Intelligence</a:t>
            </a:r>
            <a:r>
              <a:rPr lang="en-US" dirty="0"/>
              <a:t/>
            </a:r>
            <a:br>
              <a:rPr lang="en-US" dirty="0"/>
            </a:br>
            <a:r>
              <a:rPr lang="en-US" dirty="0"/>
              <a:t>	</a:t>
            </a:r>
            <a:br>
              <a:rPr lang="en-US" dirty="0"/>
            </a:br>
            <a:r>
              <a:rPr lang="en-US" dirty="0"/>
              <a:t>	</a:t>
            </a:r>
            <a:r>
              <a:rPr lang="en-US" b="1" dirty="0">
                <a:latin typeface="Arial" panose="020B0604020202020204" pitchFamily="34" charset="0"/>
                <a:cs typeface="Arial" panose="020B0604020202020204" pitchFamily="34" charset="0"/>
              </a:rPr>
              <a:t>Intelligent Automation…. </a:t>
            </a:r>
            <a:r>
              <a:rPr lang="en-US" b="1" dirty="0">
                <a:solidFill>
                  <a:srgbClr val="FF0000"/>
                </a:solidFill>
                <a:latin typeface="Arial" panose="020B0604020202020204" pitchFamily="34" charset="0"/>
                <a:cs typeface="Arial" panose="020B0604020202020204" pitchFamily="34" charset="0"/>
              </a:rPr>
              <a:t/>
            </a:r>
            <a:br>
              <a:rPr lang="en-US" b="1" dirty="0">
                <a:solidFill>
                  <a:srgbClr val="FF0000"/>
                </a:solidFill>
                <a:latin typeface="Arial" panose="020B0604020202020204" pitchFamily="34" charset="0"/>
                <a:cs typeface="Arial" panose="020B0604020202020204" pitchFamily="34" charset="0"/>
              </a:rPr>
            </a:br>
            <a:r>
              <a:rPr lang="en-US" b="1" dirty="0">
                <a:latin typeface="Arial" panose="020B0604020202020204" pitchFamily="34" charset="0"/>
                <a:cs typeface="Arial" panose="020B0604020202020204" pitchFamily="34" charset="0"/>
              </a:rPr>
              <a:t/>
            </a:r>
            <a:br>
              <a:rPr lang="en-US" b="1" dirty="0">
                <a:latin typeface="Arial" panose="020B0604020202020204" pitchFamily="34" charset="0"/>
                <a:cs typeface="Arial" panose="020B0604020202020204" pitchFamily="34" charset="0"/>
              </a:rPr>
            </a:br>
            <a:r>
              <a:rPr lang="en-US" dirty="0"/>
              <a:t/>
            </a:r>
            <a:br>
              <a:rPr lang="en-US" dirty="0"/>
            </a:br>
            <a:r>
              <a:rPr lang="en-US" dirty="0"/>
              <a:t>              </a:t>
            </a:r>
            <a:r>
              <a:rPr lang="en-US" sz="3100" dirty="0"/>
              <a:t>Powered by </a:t>
            </a:r>
            <a:r>
              <a:rPr lang="en-US" sz="3100" dirty="0" smtClean="0"/>
              <a:t>machines… and a tad bit of human intellect </a:t>
            </a:r>
            <a:endParaRPr lang="en-US" sz="3100" dirty="0"/>
          </a:p>
        </p:txBody>
      </p:sp>
      <p:sp>
        <p:nvSpPr>
          <p:cNvPr id="3" name="Rectangle 2"/>
          <p:cNvSpPr/>
          <p:nvPr/>
        </p:nvSpPr>
        <p:spPr>
          <a:xfrm>
            <a:off x="982143" y="774511"/>
            <a:ext cx="4805803" cy="830997"/>
          </a:xfrm>
          <a:prstGeom prst="rect">
            <a:avLst/>
          </a:prstGeom>
        </p:spPr>
        <p:txBody>
          <a:bodyPr wrap="none">
            <a:spAutoFit/>
          </a:bodyPr>
          <a:lstStyle/>
          <a:p>
            <a:r>
              <a:rPr lang="fr-CA" sz="4800" dirty="0" smtClean="0">
                <a:latin typeface="Arial" panose="020B0604020202020204" pitchFamily="34" charset="0"/>
                <a:cs typeface="Arial" panose="020B0604020202020204" pitchFamily="34" charset="0"/>
              </a:rPr>
              <a:t>De-</a:t>
            </a:r>
            <a:r>
              <a:rPr lang="fr-CA" sz="4800" dirty="0" err="1" smtClean="0">
                <a:latin typeface="Arial" panose="020B0604020202020204" pitchFamily="34" charset="0"/>
                <a:cs typeface="Arial" panose="020B0604020202020204" pitchFamily="34" charset="0"/>
              </a:rPr>
              <a:t>mystifying</a:t>
            </a:r>
            <a:r>
              <a:rPr lang="fr-CA" sz="4800" dirty="0" smtClean="0">
                <a:latin typeface="Arial" panose="020B0604020202020204" pitchFamily="34" charset="0"/>
                <a:cs typeface="Arial" panose="020B0604020202020204" pitchFamily="34" charset="0"/>
              </a:rPr>
              <a:t>  </a:t>
            </a:r>
            <a:r>
              <a:rPr lang="fr-CA" sz="4800" dirty="0">
                <a:latin typeface="Arial" panose="020B0604020202020204" pitchFamily="34" charset="0"/>
                <a:cs typeface="Arial" panose="020B0604020202020204" pitchFamily="34" charset="0"/>
              </a:rPr>
              <a:t>AI</a:t>
            </a:r>
            <a:endParaRPr lang="en-US" sz="4800" dirty="0"/>
          </a:p>
        </p:txBody>
      </p:sp>
    </p:spTree>
    <p:extLst>
      <p:ext uri="{BB962C8B-B14F-4D97-AF65-F5344CB8AC3E}">
        <p14:creationId xmlns:p14="http://schemas.microsoft.com/office/powerpoint/2010/main" val="2321722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890437" y="417765"/>
            <a:ext cx="10515600" cy="1325563"/>
          </a:xfrm>
        </p:spPr>
        <p:txBody>
          <a:bodyPr>
            <a:normAutofit/>
          </a:bodyPr>
          <a:lstStyle/>
          <a:p>
            <a:r>
              <a:rPr lang="en-US" sz="3600" dirty="0"/>
              <a:t>Agenda for the next hour together!</a:t>
            </a:r>
          </a:p>
        </p:txBody>
      </p:sp>
      <p:sp>
        <p:nvSpPr>
          <p:cNvPr id="3" name="Content Placeholder 2"/>
          <p:cNvSpPr>
            <a:spLocks noGrp="1"/>
          </p:cNvSpPr>
          <p:nvPr>
            <p:ph idx="1"/>
          </p:nvPr>
        </p:nvSpPr>
        <p:spPr>
          <a:xfrm>
            <a:off x="890437" y="1842481"/>
            <a:ext cx="10515600" cy="4986655"/>
          </a:xfrm>
        </p:spPr>
        <p:txBody>
          <a:bodyPr>
            <a:normAutofit lnSpcReduction="10000"/>
          </a:bodyPr>
          <a:lstStyle/>
          <a:p>
            <a:pPr marL="0" indent="0">
              <a:buNone/>
            </a:pPr>
            <a:r>
              <a:rPr lang="en-US" b="1" dirty="0">
                <a:solidFill>
                  <a:schemeClr val="bg2">
                    <a:lumMod val="50000"/>
                  </a:schemeClr>
                </a:solidFill>
              </a:rPr>
              <a:t>1 – What is AI  and where are we really…..</a:t>
            </a:r>
          </a:p>
          <a:p>
            <a:pPr marL="0" indent="0">
              <a:buNone/>
            </a:pPr>
            <a:endParaRPr lang="en-US" b="1" dirty="0">
              <a:solidFill>
                <a:schemeClr val="bg2">
                  <a:lumMod val="50000"/>
                </a:schemeClr>
              </a:solidFill>
            </a:endParaRPr>
          </a:p>
          <a:p>
            <a:pPr marL="0" indent="0">
              <a:buNone/>
            </a:pPr>
            <a:r>
              <a:rPr lang="en-US" b="1" dirty="0">
                <a:solidFill>
                  <a:schemeClr val="bg2">
                    <a:lumMod val="50000"/>
                  </a:schemeClr>
                </a:solidFill>
              </a:rPr>
              <a:t>2 – </a:t>
            </a:r>
            <a:r>
              <a:rPr lang="en-US" b="1" dirty="0"/>
              <a:t>Mindset shift</a:t>
            </a:r>
          </a:p>
          <a:p>
            <a:pPr marL="0" indent="0">
              <a:buNone/>
            </a:pPr>
            <a:endParaRPr lang="en-US" b="1" dirty="0">
              <a:solidFill>
                <a:schemeClr val="bg2">
                  <a:lumMod val="50000"/>
                </a:schemeClr>
              </a:solidFill>
            </a:endParaRPr>
          </a:p>
          <a:p>
            <a:pPr marL="0" indent="0">
              <a:buNone/>
            </a:pPr>
            <a:r>
              <a:rPr lang="en-US" b="1" dirty="0">
                <a:solidFill>
                  <a:schemeClr val="bg2">
                    <a:lumMod val="50000"/>
                  </a:schemeClr>
                </a:solidFill>
              </a:rPr>
              <a:t>3 – Impact on People</a:t>
            </a:r>
          </a:p>
          <a:p>
            <a:pPr marL="0" indent="0">
              <a:buNone/>
            </a:pPr>
            <a:endParaRPr lang="en-US" dirty="0"/>
          </a:p>
          <a:p>
            <a:pPr marL="0" indent="0">
              <a:buNone/>
            </a:pPr>
            <a:r>
              <a:rPr lang="en-US" dirty="0"/>
              <a:t>Discussion Topics - </a:t>
            </a:r>
            <a:r>
              <a:rPr lang="en-US" dirty="0">
                <a:solidFill>
                  <a:srgbClr val="00B050"/>
                </a:solidFill>
              </a:rPr>
              <a:t>Working session!:</a:t>
            </a:r>
          </a:p>
          <a:p>
            <a:pPr marL="457200" lvl="1" indent="0">
              <a:buNone/>
            </a:pPr>
            <a:endParaRPr lang="en-US" i="1" dirty="0">
              <a:solidFill>
                <a:srgbClr val="002060"/>
              </a:solidFill>
            </a:endParaRPr>
          </a:p>
          <a:p>
            <a:pPr marL="457200" lvl="1" indent="0">
              <a:buNone/>
            </a:pPr>
            <a:r>
              <a:rPr lang="en-US" i="1" dirty="0">
                <a:solidFill>
                  <a:srgbClr val="002060"/>
                </a:solidFill>
              </a:rPr>
              <a:t>How do we enable this mindset shift?</a:t>
            </a:r>
          </a:p>
          <a:p>
            <a:pPr marL="457200" lvl="1" indent="0">
              <a:buNone/>
            </a:pPr>
            <a:endParaRPr lang="en-US" i="1" dirty="0">
              <a:solidFill>
                <a:srgbClr val="002060"/>
              </a:solidFill>
            </a:endParaRPr>
          </a:p>
          <a:p>
            <a:pPr marL="457200" lvl="1" indent="0">
              <a:buNone/>
            </a:pPr>
            <a:r>
              <a:rPr lang="en-US" i="1" dirty="0">
                <a:solidFill>
                  <a:srgbClr val="002060"/>
                </a:solidFill>
              </a:rPr>
              <a:t>How do we ready people for this shift?</a:t>
            </a:r>
          </a:p>
        </p:txBody>
      </p:sp>
      <p:sp>
        <p:nvSpPr>
          <p:cNvPr id="4" name="Rectangle 3"/>
          <p:cNvSpPr/>
          <p:nvPr/>
        </p:nvSpPr>
        <p:spPr>
          <a:xfrm>
            <a:off x="5209975" y="2729919"/>
            <a:ext cx="6096000" cy="1323439"/>
          </a:xfrm>
          <a:prstGeom prst="rect">
            <a:avLst/>
          </a:prstGeom>
          <a:solidFill>
            <a:schemeClr val="accent1">
              <a:lumMod val="40000"/>
              <a:lumOff val="60000"/>
            </a:schemeClr>
          </a:solidFill>
        </p:spPr>
        <p:txBody>
          <a:bodyPr>
            <a:spAutoFit/>
          </a:bodyPr>
          <a:lstStyle/>
          <a:p>
            <a:r>
              <a:rPr lang="en-US" sz="2000" i="1" dirty="0"/>
              <a:t>Call to Action:  Don’t wait for it to be figured out as it is not your typical mass markets product it is how you use it to solve your business opportunities and how you transform you organization to make it work</a:t>
            </a:r>
          </a:p>
        </p:txBody>
      </p:sp>
    </p:spTree>
    <p:extLst>
      <p:ext uri="{BB962C8B-B14F-4D97-AF65-F5344CB8AC3E}">
        <p14:creationId xmlns:p14="http://schemas.microsoft.com/office/powerpoint/2010/main" val="38905157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09375" y="2913664"/>
            <a:ext cx="5454378" cy="646331"/>
          </a:xfrm>
          <a:prstGeom prst="rect">
            <a:avLst/>
          </a:prstGeom>
        </p:spPr>
        <p:txBody>
          <a:bodyPr wrap="none">
            <a:spAutoFit/>
          </a:bodyPr>
          <a:lstStyle/>
          <a:p>
            <a:r>
              <a:rPr lang="en-US" sz="3600" dirty="0"/>
              <a:t>Flavio </a:t>
            </a:r>
            <a:r>
              <a:rPr lang="en-US" sz="3600" dirty="0" smtClean="0"/>
              <a:t>Pereira, CEO Nuveo.ai</a:t>
            </a:r>
            <a:endParaRPr lang="en-US" sz="3600" dirty="0"/>
          </a:p>
        </p:txBody>
      </p:sp>
      <p:sp>
        <p:nvSpPr>
          <p:cNvPr id="4" name="Rectangle 3"/>
          <p:cNvSpPr/>
          <p:nvPr/>
        </p:nvSpPr>
        <p:spPr>
          <a:xfrm>
            <a:off x="3333550" y="4983068"/>
            <a:ext cx="8442376" cy="584775"/>
          </a:xfrm>
          <a:prstGeom prst="rect">
            <a:avLst/>
          </a:prstGeom>
        </p:spPr>
        <p:txBody>
          <a:bodyPr wrap="none">
            <a:spAutoFit/>
          </a:bodyPr>
          <a:lstStyle/>
          <a:p>
            <a:r>
              <a:rPr lang="en-US" sz="3200" dirty="0" smtClean="0"/>
              <a:t>Yury Pyatetskiy , Sr. Manager -  AI incubation, RBC</a:t>
            </a:r>
            <a:endParaRPr lang="en-US" sz="3200" dirty="0"/>
          </a:p>
        </p:txBody>
      </p:sp>
      <p:sp>
        <p:nvSpPr>
          <p:cNvPr id="5" name="Rectangle 4"/>
          <p:cNvSpPr/>
          <p:nvPr/>
        </p:nvSpPr>
        <p:spPr>
          <a:xfrm>
            <a:off x="1647369" y="2007905"/>
            <a:ext cx="8218532" cy="523220"/>
          </a:xfrm>
          <a:prstGeom prst="rect">
            <a:avLst/>
          </a:prstGeom>
        </p:spPr>
        <p:txBody>
          <a:bodyPr wrap="none">
            <a:spAutoFit/>
          </a:bodyPr>
          <a:lstStyle/>
          <a:p>
            <a:r>
              <a:rPr lang="en-CA" sz="2800" b="1" dirty="0">
                <a:solidFill>
                  <a:srgbClr val="5A5A5A"/>
                </a:solidFill>
                <a:latin typeface="Calibri" panose="020F0502020204030204" pitchFamily="34" charset="0"/>
                <a:ea typeface="Calibri" panose="020F0502020204030204" pitchFamily="34" charset="0"/>
              </a:rPr>
              <a:t>Terry </a:t>
            </a:r>
            <a:r>
              <a:rPr lang="en-CA" sz="2800" b="1" dirty="0" err="1">
                <a:solidFill>
                  <a:srgbClr val="5A5A5A"/>
                </a:solidFill>
                <a:latin typeface="Calibri" panose="020F0502020204030204" pitchFamily="34" charset="0"/>
                <a:ea typeface="Calibri" panose="020F0502020204030204" pitchFamily="34" charset="0"/>
              </a:rPr>
              <a:t>Pirovolakis</a:t>
            </a:r>
            <a:r>
              <a:rPr lang="en-CA" sz="2800" dirty="0">
                <a:solidFill>
                  <a:srgbClr val="5A5A5A"/>
                </a:solidFill>
                <a:latin typeface="Calibri" panose="020F0502020204030204" pitchFamily="34" charset="0"/>
                <a:ea typeface="Calibri" panose="020F0502020204030204" pitchFamily="34" charset="0"/>
              </a:rPr>
              <a:t> | Lead Contact Centre </a:t>
            </a:r>
            <a:r>
              <a:rPr lang="en-CA" sz="2800" dirty="0" smtClean="0">
                <a:solidFill>
                  <a:srgbClr val="5A5A5A"/>
                </a:solidFill>
                <a:latin typeface="Calibri" panose="020F0502020204030204" pitchFamily="34" charset="0"/>
                <a:ea typeface="Calibri" panose="020F0502020204030204" pitchFamily="34" charset="0"/>
              </a:rPr>
              <a:t>Strategist, CIBC</a:t>
            </a:r>
            <a:endParaRPr lang="en-US" sz="3600" dirty="0">
              <a:effectLst/>
              <a:latin typeface="Calibri" panose="020F0502020204030204" pitchFamily="34" charset="0"/>
              <a:ea typeface="Calibri" panose="020F0502020204030204" pitchFamily="34" charset="0"/>
            </a:endParaRPr>
          </a:p>
        </p:txBody>
      </p:sp>
      <p:sp>
        <p:nvSpPr>
          <p:cNvPr id="6" name="Rectangle 5"/>
          <p:cNvSpPr/>
          <p:nvPr/>
        </p:nvSpPr>
        <p:spPr>
          <a:xfrm>
            <a:off x="1351174" y="4009921"/>
            <a:ext cx="9150286" cy="523220"/>
          </a:xfrm>
          <a:prstGeom prst="rect">
            <a:avLst/>
          </a:prstGeom>
        </p:spPr>
        <p:txBody>
          <a:bodyPr wrap="square">
            <a:spAutoFit/>
          </a:bodyPr>
          <a:lstStyle/>
          <a:p>
            <a:r>
              <a:rPr lang="en-US" sz="2800" dirty="0">
                <a:latin typeface="Times New Roman" panose="02020603050405020304" pitchFamily="18" charset="0"/>
                <a:ea typeface="Times New Roman" panose="02020603050405020304" pitchFamily="18" charset="0"/>
              </a:rPr>
              <a:t>Nygel Weishar | Director – Non Voice Media Strategy | </a:t>
            </a:r>
            <a:r>
              <a:rPr lang="en-US" sz="2800" dirty="0" smtClean="0">
                <a:latin typeface="Times New Roman" panose="02020603050405020304" pitchFamily="18" charset="0"/>
                <a:ea typeface="Times New Roman" panose="02020603050405020304" pitchFamily="18" charset="0"/>
              </a:rPr>
              <a:t>CIBC</a:t>
            </a:r>
            <a:endParaRPr lang="en-US" sz="2800" dirty="0"/>
          </a:p>
        </p:txBody>
      </p:sp>
      <p:sp>
        <p:nvSpPr>
          <p:cNvPr id="7" name="Title 1"/>
          <p:cNvSpPr txBox="1">
            <a:spLocks/>
          </p:cNvSpPr>
          <p:nvPr/>
        </p:nvSpPr>
        <p:spPr>
          <a:xfrm>
            <a:off x="899864" y="494026"/>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t>No artificial here….</a:t>
            </a:r>
            <a:endParaRPr lang="en-US" dirty="0"/>
          </a:p>
        </p:txBody>
      </p:sp>
    </p:spTree>
    <p:extLst>
      <p:ext uri="{BB962C8B-B14F-4D97-AF65-F5344CB8AC3E}">
        <p14:creationId xmlns:p14="http://schemas.microsoft.com/office/powerpoint/2010/main" val="37996766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37055" y="1071864"/>
            <a:ext cx="10563646" cy="5112120"/>
          </a:xfrm>
        </p:spPr>
        <p:txBody>
          <a:bodyPr>
            <a:normAutofit/>
          </a:bodyPr>
          <a:lstStyle/>
          <a:p>
            <a:pPr marL="0" indent="0">
              <a:buNone/>
            </a:pPr>
            <a:endParaRPr lang="en-US" dirty="0"/>
          </a:p>
          <a:p>
            <a:pPr marL="0" indent="0">
              <a:buNone/>
            </a:pPr>
            <a:endParaRPr lang="en-US" dirty="0"/>
          </a:p>
          <a:p>
            <a:pPr marL="0" indent="0">
              <a:buNone/>
            </a:pPr>
            <a:r>
              <a:rPr lang="en-US" sz="3600" dirty="0">
                <a:latin typeface="Arial" panose="020B0604020202020204" pitchFamily="34" charset="0"/>
                <a:cs typeface="Arial" panose="020B0604020202020204" pitchFamily="34" charset="0"/>
              </a:rPr>
              <a:t>Artificial </a:t>
            </a:r>
            <a:r>
              <a:rPr lang="en-US" sz="3600" dirty="0" smtClean="0">
                <a:latin typeface="Arial" panose="020B0604020202020204" pitchFamily="34" charset="0"/>
                <a:cs typeface="Arial" panose="020B0604020202020204" pitchFamily="34" charset="0"/>
              </a:rPr>
              <a:t>Intelligence (AI): </a:t>
            </a:r>
            <a:r>
              <a:rPr lang="en-US" sz="3600" dirty="0">
                <a:latin typeface="Arial" panose="020B0604020202020204" pitchFamily="34" charset="0"/>
                <a:cs typeface="Arial" panose="020B0604020202020204" pitchFamily="34" charset="0"/>
              </a:rPr>
              <a:t>…computer systems able to perform tasks that normally require human intelligence, such as visual perception, speech recognition, decision-making, and translation between </a:t>
            </a:r>
            <a:r>
              <a:rPr lang="en-US" sz="3600" dirty="0" smtClean="0">
                <a:latin typeface="Arial" panose="020B0604020202020204" pitchFamily="34" charset="0"/>
                <a:cs typeface="Arial" panose="020B0604020202020204" pitchFamily="34" charset="0"/>
              </a:rPr>
              <a:t>languages   ….</a:t>
            </a:r>
            <a:r>
              <a:rPr lang="en-US" sz="2400" i="1" dirty="0" smtClean="0">
                <a:latin typeface="Arial" panose="020B0604020202020204" pitchFamily="34" charset="0"/>
                <a:cs typeface="Arial" panose="020B0604020202020204" pitchFamily="34" charset="0"/>
              </a:rPr>
              <a:t>Wikipedia</a:t>
            </a:r>
            <a:endParaRPr lang="en-US" sz="2400" i="1" dirty="0">
              <a:latin typeface="Arial" panose="020B0604020202020204" pitchFamily="34" charset="0"/>
              <a:cs typeface="Arial" panose="020B0604020202020204" pitchFamily="34" charset="0"/>
            </a:endParaRPr>
          </a:p>
          <a:p>
            <a:pPr marL="0" indent="0">
              <a:buNone/>
            </a:pPr>
            <a:r>
              <a:rPr lang="en-US" b="1" dirty="0" smtClean="0">
                <a:latin typeface="Arial" panose="020B0604020202020204" pitchFamily="34" charset="0"/>
                <a:cs typeface="Arial" panose="020B0604020202020204" pitchFamily="34" charset="0"/>
              </a:rPr>
              <a:t>	</a:t>
            </a:r>
          </a:p>
          <a:p>
            <a:pPr marL="0" indent="0">
              <a:buNone/>
            </a:pPr>
            <a:endParaRPr lang="en-US" sz="2600" b="1" dirty="0">
              <a:latin typeface="Arial" panose="020B0604020202020204" pitchFamily="34" charset="0"/>
              <a:cs typeface="Arial" panose="020B0604020202020204" pitchFamily="34" charset="0"/>
            </a:endParaRPr>
          </a:p>
          <a:p>
            <a:pPr marL="0" indent="0">
              <a:buNone/>
            </a:pPr>
            <a:r>
              <a:rPr lang="en-US" sz="2600" b="1" dirty="0" smtClean="0">
                <a:latin typeface="Arial" panose="020B0604020202020204" pitchFamily="34" charset="0"/>
                <a:cs typeface="Arial" panose="020B0604020202020204" pitchFamily="34" charset="0"/>
              </a:rPr>
              <a:t>something </a:t>
            </a:r>
            <a:r>
              <a:rPr lang="en-US" sz="2600" b="1" dirty="0">
                <a:latin typeface="Arial" panose="020B0604020202020204" pitchFamily="34" charset="0"/>
                <a:cs typeface="Arial" panose="020B0604020202020204" pitchFamily="34" charset="0"/>
              </a:rPr>
              <a:t>if done by Humans would be considered Intelligent </a:t>
            </a:r>
            <a:endParaRPr lang="en-US" sz="2600" b="1" dirty="0" smtClean="0">
              <a:latin typeface="Arial" panose="020B0604020202020204" pitchFamily="34" charset="0"/>
              <a:cs typeface="Arial" panose="020B0604020202020204" pitchFamily="34" charset="0"/>
            </a:endParaRPr>
          </a:p>
          <a:p>
            <a:pPr marL="0" indent="0">
              <a:buNone/>
            </a:pPr>
            <a:endParaRPr lang="en-US" sz="2600" b="1" dirty="0"/>
          </a:p>
          <a:p>
            <a:pPr marL="0" indent="0">
              <a:buNone/>
            </a:pPr>
            <a:endParaRPr lang="en-US" sz="2400"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20165728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txBox="1">
            <a:spLocks/>
          </p:cNvSpPr>
          <p:nvPr/>
        </p:nvSpPr>
        <p:spPr>
          <a:xfrm>
            <a:off x="603100" y="825373"/>
            <a:ext cx="10563646" cy="51121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dirty="0" smtClean="0"/>
          </a:p>
          <a:p>
            <a:pPr marL="0" indent="0">
              <a:buFont typeface="Arial" panose="020B0604020202020204" pitchFamily="34" charset="0"/>
              <a:buNone/>
            </a:pPr>
            <a:endParaRPr lang="en-US" dirty="0" smtClean="0"/>
          </a:p>
          <a:p>
            <a:pPr marL="0" indent="0">
              <a:buFont typeface="Arial" panose="020B0604020202020204" pitchFamily="34" charset="0"/>
              <a:buNone/>
            </a:pPr>
            <a:endParaRPr lang="en-US" sz="2600" b="1" dirty="0" smtClean="0"/>
          </a:p>
          <a:p>
            <a:pPr marL="0" indent="0">
              <a:buFont typeface="Arial" panose="020B0604020202020204" pitchFamily="34" charset="0"/>
              <a:buNone/>
            </a:pPr>
            <a:r>
              <a:rPr lang="en-US" sz="3600" dirty="0" smtClean="0">
                <a:latin typeface="Arial" panose="020B0604020202020204" pitchFamily="34" charset="0"/>
                <a:cs typeface="Arial" panose="020B0604020202020204" pitchFamily="34" charset="0"/>
              </a:rPr>
              <a:t>Intelligent Automation(IA): “the combination of artificial intelligence and automation“ ….</a:t>
            </a:r>
            <a:r>
              <a:rPr lang="en-US" i="1" dirty="0" smtClean="0">
                <a:latin typeface="Arial" panose="020B0604020202020204" pitchFamily="34" charset="0"/>
                <a:cs typeface="Arial" panose="020B0604020202020204" pitchFamily="34" charset="0"/>
              </a:rPr>
              <a:t>Deloitte. insights</a:t>
            </a:r>
            <a:endParaRPr lang="en-US" sz="3600" i="1" dirty="0" smtClean="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US" dirty="0" smtClean="0">
              <a:latin typeface="Arial" panose="020B0604020202020204" pitchFamily="34" charset="0"/>
              <a:cs typeface="Arial" panose="020B0604020202020204" pitchFamily="34" charset="0"/>
            </a:endParaRPr>
          </a:p>
          <a:p>
            <a:pPr marL="0" indent="0">
              <a:buFont typeface="Arial" panose="020B0604020202020204" pitchFamily="34" charset="0"/>
              <a:buNone/>
            </a:pPr>
            <a:r>
              <a:rPr lang="en-US" dirty="0" smtClean="0">
                <a:latin typeface="Arial" panose="020B0604020202020204" pitchFamily="34" charset="0"/>
                <a:cs typeface="Arial" panose="020B0604020202020204" pitchFamily="34" charset="0"/>
              </a:rPr>
              <a:t>Intelligent automation systems sense and synthesize vast amounts of information and can automate entire processes or workflows, learning and adapting as they go.</a:t>
            </a:r>
          </a:p>
          <a:p>
            <a:pPr marL="0" indent="0">
              <a:buFont typeface="Arial" panose="020B0604020202020204" pitchFamily="34" charset="0"/>
              <a:buNone/>
            </a:pPr>
            <a:endParaRPr lang="en-US" dirty="0" smtClean="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US" dirty="0" smtClean="0"/>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4407268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912471" y="496945"/>
            <a:ext cx="10515600" cy="1325563"/>
          </a:xfrm>
        </p:spPr>
        <p:txBody>
          <a:bodyPr/>
          <a:lstStyle/>
          <a:p>
            <a:r>
              <a:rPr lang="en-US" dirty="0"/>
              <a:t>Artificial Intelligence is not</a:t>
            </a:r>
            <a:r>
              <a:rPr lang="en-US" b="1" dirty="0"/>
              <a:t> a “thing”</a:t>
            </a:r>
          </a:p>
        </p:txBody>
      </p:sp>
      <p:sp>
        <p:nvSpPr>
          <p:cNvPr id="7" name="TextBox 6"/>
          <p:cNvSpPr txBox="1"/>
          <p:nvPr/>
        </p:nvSpPr>
        <p:spPr>
          <a:xfrm>
            <a:off x="425549" y="1279908"/>
            <a:ext cx="7650019" cy="5940088"/>
          </a:xfrm>
          <a:prstGeom prst="rect">
            <a:avLst/>
          </a:prstGeom>
          <a:noFill/>
        </p:spPr>
        <p:txBody>
          <a:bodyPr wrap="square" lIns="0" tIns="0" rIns="0" bIns="0" rtlCol="0">
            <a:spAutoFit/>
          </a:bodyPr>
          <a:lstStyle/>
          <a:p>
            <a:pPr algn="l"/>
            <a:r>
              <a:rPr lang="en-US" sz="1800" b="1" dirty="0"/>
              <a:t> </a:t>
            </a:r>
            <a:endParaRPr lang="en-US" b="1" dirty="0"/>
          </a:p>
          <a:p>
            <a:pPr marL="628650" lvl="1" indent="-171450" algn="l">
              <a:buFont typeface="Wingdings" panose="05000000000000000000" pitchFamily="2" charset="2"/>
              <a:buChar char="ü"/>
            </a:pPr>
            <a:endParaRPr lang="en-US" b="1" dirty="0"/>
          </a:p>
          <a:p>
            <a:pPr lvl="1" algn="l"/>
            <a:r>
              <a:rPr lang="en-US" sz="2800" dirty="0">
                <a:latin typeface="Arial" panose="020B0604020202020204" pitchFamily="34" charset="0"/>
                <a:cs typeface="Arial" panose="020B0604020202020204" pitchFamily="34" charset="0"/>
              </a:rPr>
              <a:t>A collection of components all working in unison</a:t>
            </a:r>
          </a:p>
          <a:p>
            <a:pPr marL="628650" lvl="1" indent="-171450" algn="l">
              <a:buFont typeface="Wingdings" panose="05000000000000000000" pitchFamily="2" charset="2"/>
              <a:buChar char="ü"/>
            </a:pPr>
            <a:endParaRPr lang="en-US" sz="2800" dirty="0">
              <a:latin typeface="Arial" panose="020B0604020202020204" pitchFamily="34" charset="0"/>
              <a:cs typeface="Arial" panose="020B0604020202020204" pitchFamily="34" charset="0"/>
            </a:endParaRPr>
          </a:p>
          <a:p>
            <a:pPr lvl="1" algn="l"/>
            <a:r>
              <a:rPr lang="en-US" sz="2800" dirty="0">
                <a:latin typeface="Arial" panose="020B0604020202020204" pitchFamily="34" charset="0"/>
                <a:cs typeface="Arial" panose="020B0604020202020204" pitchFamily="34" charset="0"/>
              </a:rPr>
              <a:t>Not new technology</a:t>
            </a:r>
          </a:p>
          <a:p>
            <a:pPr marL="628650" lvl="1" indent="-171450" algn="l">
              <a:buFont typeface="Wingdings" panose="05000000000000000000" pitchFamily="2" charset="2"/>
              <a:buChar char="ü"/>
            </a:pPr>
            <a:endParaRPr lang="en-US" sz="2800" dirty="0">
              <a:latin typeface="Arial" panose="020B0604020202020204" pitchFamily="34" charset="0"/>
              <a:cs typeface="Arial" panose="020B0604020202020204" pitchFamily="34" charset="0"/>
            </a:endParaRPr>
          </a:p>
          <a:p>
            <a:pPr lvl="1" algn="l"/>
            <a:r>
              <a:rPr lang="en-US" sz="2800" dirty="0">
                <a:latin typeface="Arial" panose="020B0604020202020204" pitchFamily="34" charset="0"/>
                <a:cs typeface="Arial" panose="020B0604020202020204" pitchFamily="34" charset="0"/>
              </a:rPr>
              <a:t>The Art of putting together</a:t>
            </a:r>
          </a:p>
          <a:p>
            <a:pPr marL="628650" lvl="1" indent="-171450" algn="l">
              <a:buFont typeface="Wingdings" panose="05000000000000000000" pitchFamily="2" charset="2"/>
              <a:buChar char="ü"/>
            </a:pPr>
            <a:endParaRPr lang="en-US" sz="1600" b="1" dirty="0"/>
          </a:p>
          <a:p>
            <a:pPr lvl="1" algn="l"/>
            <a:endParaRPr lang="en-US" sz="1200" b="1" dirty="0"/>
          </a:p>
          <a:p>
            <a:pPr marL="628650" lvl="1" indent="-171450" algn="l">
              <a:buFont typeface="Wingdings" panose="05000000000000000000" pitchFamily="2" charset="2"/>
              <a:buChar char="ü"/>
            </a:pPr>
            <a:endParaRPr lang="en-US" sz="1200" b="1" dirty="0"/>
          </a:p>
          <a:p>
            <a:pPr marL="628650" lvl="1" indent="-171450" algn="l">
              <a:buFont typeface="Wingdings" panose="05000000000000000000" pitchFamily="2" charset="2"/>
              <a:buChar char="ü"/>
            </a:pPr>
            <a:endParaRPr lang="en-US" sz="1200" b="1" dirty="0"/>
          </a:p>
          <a:p>
            <a:pPr marL="628650" lvl="1" indent="-171450" algn="l">
              <a:buFont typeface="Wingdings" panose="05000000000000000000" pitchFamily="2" charset="2"/>
              <a:buChar char="ü"/>
            </a:pPr>
            <a:endParaRPr lang="en-US" sz="1200" b="1" dirty="0"/>
          </a:p>
          <a:p>
            <a:pPr marL="628650" lvl="1" indent="-171450" algn="l">
              <a:buFont typeface="Wingdings" panose="05000000000000000000" pitchFamily="2" charset="2"/>
              <a:buChar char="ü"/>
            </a:pPr>
            <a:endParaRPr lang="en-US" sz="1200" b="1" dirty="0"/>
          </a:p>
          <a:p>
            <a:pPr marL="628650" lvl="1" indent="-171450" algn="l">
              <a:buFont typeface="Wingdings" panose="05000000000000000000" pitchFamily="2" charset="2"/>
              <a:buChar char="ü"/>
            </a:pPr>
            <a:endParaRPr lang="en-US" sz="1200" b="1" dirty="0"/>
          </a:p>
          <a:p>
            <a:pPr marL="628650" lvl="1" indent="-171450" algn="l">
              <a:buFont typeface="Wingdings" panose="05000000000000000000" pitchFamily="2" charset="2"/>
              <a:buChar char="ü"/>
            </a:pPr>
            <a:endParaRPr lang="en-US" sz="1200" b="1" dirty="0"/>
          </a:p>
          <a:p>
            <a:pPr marL="628650" lvl="1" indent="-171450" algn="l">
              <a:buFont typeface="Wingdings" panose="05000000000000000000" pitchFamily="2" charset="2"/>
              <a:buChar char="ü"/>
            </a:pPr>
            <a:endParaRPr lang="en-US" sz="1200" b="1" dirty="0"/>
          </a:p>
          <a:p>
            <a:pPr marL="628650" lvl="1" indent="-171450" algn="l">
              <a:buFont typeface="Wingdings" panose="05000000000000000000" pitchFamily="2" charset="2"/>
              <a:buChar char="ü"/>
            </a:pPr>
            <a:endParaRPr lang="en-US" sz="1400" b="1" dirty="0"/>
          </a:p>
          <a:p>
            <a:pPr marL="628650" lvl="1" indent="-171450" algn="l">
              <a:buFont typeface="Wingdings" panose="05000000000000000000" pitchFamily="2" charset="2"/>
              <a:buChar char="ü"/>
            </a:pPr>
            <a:endParaRPr lang="en-US" sz="1400" b="1" dirty="0"/>
          </a:p>
          <a:p>
            <a:pPr marL="628650" lvl="1" indent="-171450" algn="l">
              <a:buFont typeface="Wingdings" panose="05000000000000000000" pitchFamily="2" charset="2"/>
              <a:buChar char="ü"/>
            </a:pPr>
            <a:endParaRPr lang="en-US" sz="1400" b="1" dirty="0"/>
          </a:p>
          <a:p>
            <a:pPr marL="628650" lvl="1" indent="-171450" algn="l">
              <a:buFont typeface="Wingdings" panose="05000000000000000000" pitchFamily="2" charset="2"/>
              <a:buChar char="ü"/>
            </a:pPr>
            <a:endParaRPr lang="en-US" sz="1400" b="1" dirty="0"/>
          </a:p>
          <a:p>
            <a:pPr lvl="1" algn="l"/>
            <a:endParaRPr lang="en-US" sz="1400" b="1" dirty="0"/>
          </a:p>
        </p:txBody>
      </p:sp>
      <p:grpSp>
        <p:nvGrpSpPr>
          <p:cNvPr id="10" name="Group 9"/>
          <p:cNvGrpSpPr/>
          <p:nvPr/>
        </p:nvGrpSpPr>
        <p:grpSpPr>
          <a:xfrm>
            <a:off x="4086262" y="5179556"/>
            <a:ext cx="1093879" cy="706065"/>
            <a:chOff x="5078321" y="1904323"/>
            <a:chExt cx="1093879" cy="706065"/>
          </a:xfrm>
        </p:grpSpPr>
        <p:pic>
          <p:nvPicPr>
            <p:cNvPr id="12" name="Picture 33" descr="https://d30y9cdsu7xlg0.cloudfront.net/png/28698-200.png"/>
            <p:cNvPicPr>
              <a:picLocks noChangeAspect="1" noChangeArrowheads="1"/>
            </p:cNvPicPr>
            <p:nvPr/>
          </p:nvPicPr>
          <p:blipFill>
            <a:blip r:embed="rId3" cstate="print">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337260" y="1904323"/>
              <a:ext cx="576000" cy="5760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5078321" y="2456500"/>
              <a:ext cx="1093879" cy="153888"/>
            </a:xfrm>
            <a:prstGeom prst="rect">
              <a:avLst/>
            </a:prstGeom>
            <a:noFill/>
          </p:spPr>
          <p:txBody>
            <a:bodyPr wrap="square" lIns="0" tIns="0" rIns="0" bIns="0" rtlCol="0">
              <a:spAutoFit/>
            </a:bodyPr>
            <a:lstStyle/>
            <a:p>
              <a:pPr algn="ctr"/>
              <a:r>
                <a:rPr lang="en-US" sz="1000" b="1" dirty="0">
                  <a:solidFill>
                    <a:srgbClr val="003263"/>
                  </a:solidFill>
                </a:rPr>
                <a:t>SHARP TO THINK</a:t>
              </a:r>
            </a:p>
          </p:txBody>
        </p:sp>
      </p:grpSp>
      <p:grpSp>
        <p:nvGrpSpPr>
          <p:cNvPr id="15" name="Group 14"/>
          <p:cNvGrpSpPr/>
          <p:nvPr/>
        </p:nvGrpSpPr>
        <p:grpSpPr>
          <a:xfrm>
            <a:off x="6964533" y="5331753"/>
            <a:ext cx="918253" cy="593314"/>
            <a:chOff x="6450171" y="1963953"/>
            <a:chExt cx="918253" cy="593314"/>
          </a:xfrm>
        </p:grpSpPr>
        <p:pic>
          <p:nvPicPr>
            <p:cNvPr id="17" name="Picture 35" descr="https://d30y9cdsu7xlg0.cloudfront.net/png/1584268-200.png"/>
            <p:cNvPicPr>
              <a:picLocks noChangeAspect="1" noChangeArrowheads="1"/>
            </p:cNvPicPr>
            <p:nvPr/>
          </p:nvPicPr>
          <p:blipFill>
            <a:blip r:embed="rId4" cstate="print">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620157" y="1963953"/>
              <a:ext cx="456740" cy="456740"/>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p:nvSpPr>
          <p:spPr>
            <a:xfrm>
              <a:off x="6450171" y="2403379"/>
              <a:ext cx="918253" cy="153888"/>
            </a:xfrm>
            <a:prstGeom prst="rect">
              <a:avLst/>
            </a:prstGeom>
            <a:noFill/>
          </p:spPr>
          <p:txBody>
            <a:bodyPr wrap="square" lIns="0" tIns="0" rIns="0" bIns="0" rtlCol="0">
              <a:spAutoFit/>
            </a:bodyPr>
            <a:lstStyle/>
            <a:p>
              <a:pPr algn="ctr"/>
              <a:r>
                <a:rPr lang="en-US" sz="1000" b="1" dirty="0">
                  <a:solidFill>
                    <a:srgbClr val="003263"/>
                  </a:solidFill>
                </a:rPr>
                <a:t>QUICK TO ACT</a:t>
              </a:r>
            </a:p>
          </p:txBody>
        </p:sp>
      </p:grpSp>
      <p:sp>
        <p:nvSpPr>
          <p:cNvPr id="24" name="Pentagon 23"/>
          <p:cNvSpPr/>
          <p:nvPr/>
        </p:nvSpPr>
        <p:spPr bwMode="auto">
          <a:xfrm>
            <a:off x="703803" y="4861691"/>
            <a:ext cx="2516138" cy="304800"/>
          </a:xfrm>
          <a:prstGeom prst="homePlate">
            <a:avLst/>
          </a:prstGeom>
          <a:solidFill>
            <a:srgbClr val="EBF0F5"/>
          </a:solidFill>
          <a:ln w="9525" algn="ctr">
            <a:solidFill>
              <a:srgbClr val="EBF0F5"/>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tlCol="0" anchor="ctr"/>
          <a:lstStyle/>
          <a:p>
            <a:pPr algn="ctr"/>
            <a:r>
              <a:rPr lang="en-US" sz="2000" b="1" dirty="0">
                <a:solidFill>
                  <a:schemeClr val="tx2"/>
                </a:solidFill>
              </a:rPr>
              <a:t>Understand the “WHAT”</a:t>
            </a:r>
          </a:p>
        </p:txBody>
      </p:sp>
      <p:sp>
        <p:nvSpPr>
          <p:cNvPr id="25" name="Chevron 24"/>
          <p:cNvSpPr/>
          <p:nvPr/>
        </p:nvSpPr>
        <p:spPr bwMode="auto">
          <a:xfrm>
            <a:off x="3440997" y="4861691"/>
            <a:ext cx="2637394" cy="304800"/>
          </a:xfrm>
          <a:prstGeom prst="chevron">
            <a:avLst/>
          </a:prstGeom>
          <a:solidFill>
            <a:srgbClr val="EBF0F5"/>
          </a:solidFill>
          <a:ln w="9525" algn="ctr">
            <a:solidFill>
              <a:srgbClr val="EBF0F5"/>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tlCol="0" anchor="ctr"/>
          <a:lstStyle/>
          <a:p>
            <a:pPr algn="ctr"/>
            <a:r>
              <a:rPr lang="en-US" sz="2000" b="1" dirty="0">
                <a:solidFill>
                  <a:schemeClr val="tx2"/>
                </a:solidFill>
              </a:rPr>
              <a:t>Decide on the “HOW”</a:t>
            </a:r>
          </a:p>
        </p:txBody>
      </p:sp>
      <p:sp>
        <p:nvSpPr>
          <p:cNvPr id="26" name="Chevron 25"/>
          <p:cNvSpPr/>
          <p:nvPr/>
        </p:nvSpPr>
        <p:spPr bwMode="auto">
          <a:xfrm>
            <a:off x="6322893" y="4861691"/>
            <a:ext cx="2247899" cy="304800"/>
          </a:xfrm>
          <a:prstGeom prst="chevron">
            <a:avLst/>
          </a:prstGeom>
          <a:solidFill>
            <a:srgbClr val="EBF0F5"/>
          </a:solidFill>
          <a:ln w="9525" algn="ctr">
            <a:solidFill>
              <a:srgbClr val="EBF0F5"/>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tlCol="0" anchor="ctr"/>
          <a:lstStyle/>
          <a:p>
            <a:pPr algn="ctr"/>
            <a:r>
              <a:rPr lang="en-US" sz="2000" b="1" dirty="0">
                <a:solidFill>
                  <a:schemeClr val="tx2"/>
                </a:solidFill>
              </a:rPr>
              <a:t>DO IT!</a:t>
            </a:r>
          </a:p>
        </p:txBody>
      </p:sp>
      <p:grpSp>
        <p:nvGrpSpPr>
          <p:cNvPr id="88" name="Group 87"/>
          <p:cNvGrpSpPr/>
          <p:nvPr/>
        </p:nvGrpSpPr>
        <p:grpSpPr>
          <a:xfrm>
            <a:off x="8203627" y="1822508"/>
            <a:ext cx="2590064" cy="3545090"/>
            <a:chOff x="1214215" y="2224842"/>
            <a:chExt cx="1889792" cy="2923587"/>
          </a:xfrm>
        </p:grpSpPr>
        <p:grpSp>
          <p:nvGrpSpPr>
            <p:cNvPr id="89" name="Group 88"/>
            <p:cNvGrpSpPr/>
            <p:nvPr/>
          </p:nvGrpSpPr>
          <p:grpSpPr>
            <a:xfrm>
              <a:off x="1232287" y="2224842"/>
              <a:ext cx="1845277" cy="2923587"/>
              <a:chOff x="660712" y="2773791"/>
              <a:chExt cx="1845277" cy="2923587"/>
            </a:xfrm>
          </p:grpSpPr>
          <p:grpSp>
            <p:nvGrpSpPr>
              <p:cNvPr id="97" name="Group 96"/>
              <p:cNvGrpSpPr/>
              <p:nvPr/>
            </p:nvGrpSpPr>
            <p:grpSpPr>
              <a:xfrm>
                <a:off x="660712" y="2773791"/>
                <a:ext cx="1845277" cy="2923587"/>
                <a:chOff x="3496269" y="2794680"/>
                <a:chExt cx="1703055" cy="2658489"/>
              </a:xfrm>
            </p:grpSpPr>
            <p:sp>
              <p:nvSpPr>
                <p:cNvPr id="100" name="Hexagon 99"/>
                <p:cNvSpPr/>
                <p:nvPr/>
              </p:nvSpPr>
              <p:spPr bwMode="auto">
                <a:xfrm>
                  <a:off x="3496269" y="3107567"/>
                  <a:ext cx="620300" cy="558120"/>
                </a:xfrm>
                <a:prstGeom prst="hexagon">
                  <a:avLst/>
                </a:prstGeom>
                <a:solidFill>
                  <a:srgbClr val="EBF0F5"/>
                </a:solidFill>
                <a:ln w="9525" algn="ctr">
                  <a:solidFill>
                    <a:schemeClr val="accent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800" b="0" i="0" u="none" strike="noStrike" kern="0" cap="none" spc="0" normalizeH="0" baseline="0" noProof="0" dirty="0">
                    <a:ln>
                      <a:noFill/>
                    </a:ln>
                    <a:solidFill>
                      <a:srgbClr val="003263"/>
                    </a:solidFill>
                    <a:effectLst/>
                    <a:uLnTx/>
                    <a:uFillTx/>
                    <a:latin typeface="Arial" charset="0"/>
                  </a:endParaRPr>
                </a:p>
              </p:txBody>
            </p:sp>
            <p:sp>
              <p:nvSpPr>
                <p:cNvPr id="101" name="Hexagon 100"/>
                <p:cNvSpPr/>
                <p:nvPr/>
              </p:nvSpPr>
              <p:spPr bwMode="auto">
                <a:xfrm>
                  <a:off x="4038600" y="2794680"/>
                  <a:ext cx="620300" cy="558120"/>
                </a:xfrm>
                <a:prstGeom prst="hexagon">
                  <a:avLst/>
                </a:prstGeom>
                <a:solidFill>
                  <a:srgbClr val="EBF0F5"/>
                </a:solidFill>
                <a:ln w="19050" algn="ctr">
                  <a:solidFill>
                    <a:srgbClr val="0060A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800" b="0" i="0" u="none" strike="noStrike" kern="0" cap="none" spc="0" normalizeH="0" baseline="0" noProof="0" dirty="0">
                    <a:ln>
                      <a:noFill/>
                    </a:ln>
                    <a:solidFill>
                      <a:srgbClr val="003263"/>
                    </a:solidFill>
                    <a:effectLst/>
                    <a:uLnTx/>
                    <a:uFillTx/>
                    <a:latin typeface="Arial" charset="0"/>
                  </a:endParaRPr>
                </a:p>
              </p:txBody>
            </p:sp>
            <p:sp>
              <p:nvSpPr>
                <p:cNvPr id="102" name="Hexagon 101"/>
                <p:cNvSpPr/>
                <p:nvPr/>
              </p:nvSpPr>
              <p:spPr bwMode="auto">
                <a:xfrm>
                  <a:off x="3496269" y="3735228"/>
                  <a:ext cx="620300" cy="558120"/>
                </a:xfrm>
                <a:prstGeom prst="hexagon">
                  <a:avLst/>
                </a:prstGeom>
                <a:solidFill>
                  <a:srgbClr val="EBF0F5"/>
                </a:solidFill>
                <a:ln w="9525" algn="ctr">
                  <a:solidFill>
                    <a:srgbClr val="00206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800" b="0" i="0" u="none" strike="noStrike" kern="0" cap="none" spc="0" normalizeH="0" baseline="0" noProof="0" dirty="0">
                    <a:ln>
                      <a:noFill/>
                    </a:ln>
                    <a:solidFill>
                      <a:srgbClr val="003263"/>
                    </a:solidFill>
                    <a:effectLst/>
                    <a:uLnTx/>
                    <a:uFillTx/>
                    <a:latin typeface="Arial" charset="0"/>
                  </a:endParaRPr>
                </a:p>
              </p:txBody>
            </p:sp>
            <p:sp>
              <p:nvSpPr>
                <p:cNvPr id="103" name="Hexagon 102"/>
                <p:cNvSpPr/>
                <p:nvPr/>
              </p:nvSpPr>
              <p:spPr bwMode="auto">
                <a:xfrm>
                  <a:off x="4579024" y="3107567"/>
                  <a:ext cx="620300" cy="558120"/>
                </a:xfrm>
                <a:prstGeom prst="hexagon">
                  <a:avLst/>
                </a:prstGeom>
                <a:solidFill>
                  <a:srgbClr val="EBF0F5"/>
                </a:solidFill>
                <a:ln w="19050" algn="ctr">
                  <a:solidFill>
                    <a:srgbClr val="0060A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800" b="0" i="0" u="none" strike="noStrike" kern="0" cap="none" spc="0" normalizeH="0" baseline="0" noProof="0" dirty="0">
                    <a:ln>
                      <a:noFill/>
                    </a:ln>
                    <a:solidFill>
                      <a:srgbClr val="003263"/>
                    </a:solidFill>
                    <a:effectLst/>
                    <a:uLnTx/>
                    <a:uFillTx/>
                    <a:latin typeface="Arial" charset="0"/>
                  </a:endParaRPr>
                </a:p>
              </p:txBody>
            </p:sp>
            <p:sp>
              <p:nvSpPr>
                <p:cNvPr id="104" name="Hexagon 103"/>
                <p:cNvSpPr/>
                <p:nvPr/>
              </p:nvSpPr>
              <p:spPr bwMode="auto">
                <a:xfrm>
                  <a:off x="4579024" y="3735063"/>
                  <a:ext cx="620300" cy="558120"/>
                </a:xfrm>
                <a:prstGeom prst="hexagon">
                  <a:avLst/>
                </a:prstGeom>
                <a:solidFill>
                  <a:srgbClr val="EBF0F5"/>
                </a:solidFill>
                <a:ln w="9525" algn="ctr">
                  <a:solidFill>
                    <a:srgbClr val="00206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800" b="0" i="0" u="none" strike="noStrike" kern="0" cap="none" spc="0" normalizeH="0" baseline="0" noProof="0" dirty="0">
                    <a:ln>
                      <a:noFill/>
                    </a:ln>
                    <a:solidFill>
                      <a:srgbClr val="003263"/>
                    </a:solidFill>
                    <a:effectLst/>
                    <a:uLnTx/>
                    <a:uFillTx/>
                    <a:latin typeface="Arial" charset="0"/>
                  </a:endParaRPr>
                </a:p>
              </p:txBody>
            </p:sp>
            <p:sp>
              <p:nvSpPr>
                <p:cNvPr id="105" name="Hexagon 104"/>
                <p:cNvSpPr/>
                <p:nvPr/>
              </p:nvSpPr>
              <p:spPr bwMode="auto">
                <a:xfrm>
                  <a:off x="4038600" y="3416081"/>
                  <a:ext cx="620300" cy="558120"/>
                </a:xfrm>
                <a:prstGeom prst="hexagon">
                  <a:avLst/>
                </a:prstGeom>
                <a:solidFill>
                  <a:srgbClr val="EBF0F5"/>
                </a:solidFill>
                <a:ln w="19050" algn="ctr">
                  <a:solidFill>
                    <a:srgbClr val="0060A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800" b="0" i="0" u="none" strike="noStrike" kern="0" cap="none" spc="0" normalizeH="0" baseline="0" noProof="0" dirty="0">
                    <a:ln>
                      <a:noFill/>
                    </a:ln>
                    <a:solidFill>
                      <a:srgbClr val="003263"/>
                    </a:solidFill>
                    <a:effectLst/>
                    <a:uLnTx/>
                    <a:uFillTx/>
                    <a:latin typeface="Arial" charset="0"/>
                  </a:endParaRPr>
                </a:p>
              </p:txBody>
            </p:sp>
            <p:sp>
              <p:nvSpPr>
                <p:cNvPr id="106" name="Hexagon 105"/>
                <p:cNvSpPr/>
                <p:nvPr/>
              </p:nvSpPr>
              <p:spPr bwMode="auto">
                <a:xfrm>
                  <a:off x="3982710" y="4895049"/>
                  <a:ext cx="620300" cy="558120"/>
                </a:xfrm>
                <a:prstGeom prst="hexagon">
                  <a:avLst/>
                </a:prstGeom>
                <a:solidFill>
                  <a:srgbClr val="EBF0F5"/>
                </a:solidFill>
                <a:ln w="19050" algn="ctr">
                  <a:solidFill>
                    <a:srgbClr val="0060A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800" b="0" i="0" u="none" strike="noStrike" kern="0" cap="none" spc="0" normalizeH="0" baseline="0" noProof="0" dirty="0">
                    <a:ln>
                      <a:noFill/>
                    </a:ln>
                    <a:solidFill>
                      <a:srgbClr val="003263"/>
                    </a:solidFill>
                    <a:effectLst/>
                    <a:uLnTx/>
                    <a:uFillTx/>
                    <a:latin typeface="Arial" charset="0"/>
                  </a:endParaRPr>
                </a:p>
              </p:txBody>
            </p:sp>
          </p:grpSp>
          <p:pic>
            <p:nvPicPr>
              <p:cNvPr id="98" name="Picture 97"/>
              <p:cNvPicPr>
                <a:picLocks noChangeAspect="1"/>
              </p:cNvPicPr>
              <p:nvPr/>
            </p:nvPicPr>
            <p:blipFill>
              <a:blip r:embed="rId5" cstate="print">
                <a:duotone>
                  <a:srgbClr val="0060A9">
                    <a:shade val="45000"/>
                    <a:satMod val="135000"/>
                  </a:srgbClr>
                  <a:prstClr val="white"/>
                </a:duotone>
                <a:extLst>
                  <a:ext uri="{28A0092B-C50C-407E-A947-70E740481C1C}">
                    <a14:useLocalDpi xmlns:a14="http://schemas.microsoft.com/office/drawing/2010/main" val="0"/>
                  </a:ext>
                </a:extLst>
              </a:blip>
              <a:stretch>
                <a:fillRect/>
              </a:stretch>
            </p:blipFill>
            <p:spPr>
              <a:xfrm>
                <a:off x="1503377" y="3496686"/>
                <a:ext cx="259222" cy="256412"/>
              </a:xfrm>
              <a:prstGeom prst="rect">
                <a:avLst/>
              </a:prstGeom>
            </p:spPr>
          </p:pic>
          <p:pic>
            <p:nvPicPr>
              <p:cNvPr id="99" name="Picture 98"/>
              <p:cNvPicPr>
                <a:picLocks noChangeAspect="1"/>
              </p:cNvPicPr>
              <p:nvPr/>
            </p:nvPicPr>
            <p:blipFill>
              <a:blip r:embed="rId6" cstate="print">
                <a:clrChange>
                  <a:clrFrom>
                    <a:srgbClr val="FFFFFF"/>
                  </a:clrFrom>
                  <a:clrTo>
                    <a:srgbClr val="FFFFFF">
                      <a:alpha val="0"/>
                    </a:srgbClr>
                  </a:clrTo>
                </a:clrChange>
                <a:duotone>
                  <a:srgbClr val="0060A9">
                    <a:shade val="45000"/>
                    <a:satMod val="135000"/>
                  </a:srgbClr>
                  <a:prstClr val="white"/>
                </a:duotone>
                <a:extLst>
                  <a:ext uri="{28A0092B-C50C-407E-A947-70E740481C1C}">
                    <a14:useLocalDpi xmlns:a14="http://schemas.microsoft.com/office/drawing/2010/main" val="0"/>
                  </a:ext>
                </a:extLst>
              </a:blip>
              <a:stretch>
                <a:fillRect/>
              </a:stretch>
            </p:blipFill>
            <p:spPr>
              <a:xfrm>
                <a:off x="2037489" y="3889315"/>
                <a:ext cx="216569" cy="225517"/>
              </a:xfrm>
              <a:prstGeom prst="rect">
                <a:avLst/>
              </a:prstGeom>
            </p:spPr>
          </p:pic>
        </p:grpSp>
        <p:sp>
          <p:nvSpPr>
            <p:cNvPr id="90" name="TextBox 89"/>
            <p:cNvSpPr txBox="1"/>
            <p:nvPr/>
          </p:nvSpPr>
          <p:spPr>
            <a:xfrm>
              <a:off x="1893573" y="2667000"/>
              <a:ext cx="541141" cy="134425"/>
            </a:xfrm>
            <a:prstGeom prst="rect">
              <a:avLst/>
            </a:prstGeom>
            <a:noFill/>
            <a:ln w="12700">
              <a:noFill/>
            </a:ln>
          </p:spPr>
          <p:txBody>
            <a:bodyPr wrap="square" lIns="91440" tIns="45720" rIns="91440" bIns="45720" rtlCol="0" anchor="ctr">
              <a:noAutofit/>
            </a:bodyPr>
            <a:lstStyle/>
            <a:p>
              <a:pPr marL="0" marR="0" lvl="0" indent="0" algn="ctr" defTabSz="914400" eaLnBrk="1" fontAlgn="base" latinLnBrk="0" hangingPunct="1">
                <a:lnSpc>
                  <a:spcPct val="100000"/>
                </a:lnSpc>
                <a:spcBef>
                  <a:spcPts val="300"/>
                </a:spcBef>
                <a:spcAft>
                  <a:spcPct val="0"/>
                </a:spcAft>
                <a:buClrTx/>
                <a:buSzTx/>
                <a:buFontTx/>
                <a:buNone/>
                <a:tabLst/>
                <a:defRPr/>
              </a:pPr>
              <a:r>
                <a:rPr kumimoji="0" lang="en-US" sz="800" b="1" i="0" u="none" strike="noStrike" kern="0" cap="none" spc="0" normalizeH="0" baseline="0" noProof="0" dirty="0">
                  <a:ln>
                    <a:noFill/>
                  </a:ln>
                  <a:solidFill>
                    <a:srgbClr val="003263"/>
                  </a:solidFill>
                  <a:effectLst/>
                  <a:uLnTx/>
                  <a:uFillTx/>
                  <a:latin typeface="Arial" charset="0"/>
                </a:rPr>
                <a:t>NLP</a:t>
              </a:r>
            </a:p>
          </p:txBody>
        </p:sp>
        <p:sp>
          <p:nvSpPr>
            <p:cNvPr id="91" name="TextBox 90"/>
            <p:cNvSpPr txBox="1"/>
            <p:nvPr/>
          </p:nvSpPr>
          <p:spPr>
            <a:xfrm>
              <a:off x="2396334" y="2938313"/>
              <a:ext cx="672950" cy="195412"/>
            </a:xfrm>
            <a:prstGeom prst="rect">
              <a:avLst/>
            </a:prstGeom>
            <a:noFill/>
            <a:ln w="12700">
              <a:noFill/>
            </a:ln>
          </p:spPr>
          <p:txBody>
            <a:bodyPr wrap="square" lIns="91440" tIns="45720" rIns="91440" bIns="45720" rtlCol="0" anchor="ctr">
              <a:noAutofit/>
            </a:bodyPr>
            <a:lstStyle/>
            <a:p>
              <a:pPr marL="0" marR="0" lvl="0" indent="0" algn="ctr" defTabSz="914400" eaLnBrk="1" fontAlgn="base" latinLnBrk="0" hangingPunct="1">
                <a:lnSpc>
                  <a:spcPct val="100000"/>
                </a:lnSpc>
                <a:spcBef>
                  <a:spcPts val="300"/>
                </a:spcBef>
                <a:spcAft>
                  <a:spcPct val="0"/>
                </a:spcAft>
                <a:buClrTx/>
                <a:buSzTx/>
                <a:buFontTx/>
                <a:buNone/>
                <a:tabLst/>
                <a:defRPr/>
              </a:pPr>
              <a:r>
                <a:rPr kumimoji="0" lang="en-US" sz="800" b="1" i="0" u="none" strike="noStrike" kern="0" cap="none" spc="0" normalizeH="0" baseline="0" noProof="0" dirty="0">
                  <a:ln>
                    <a:noFill/>
                  </a:ln>
                  <a:solidFill>
                    <a:srgbClr val="003263"/>
                  </a:solidFill>
                  <a:effectLst/>
                  <a:uLnTx/>
                  <a:uFillTx/>
                  <a:latin typeface="Arial" charset="0"/>
                </a:rPr>
                <a:t>Comp Vision</a:t>
              </a:r>
            </a:p>
          </p:txBody>
        </p:sp>
        <p:sp>
          <p:nvSpPr>
            <p:cNvPr id="92" name="TextBox 91"/>
            <p:cNvSpPr txBox="1"/>
            <p:nvPr/>
          </p:nvSpPr>
          <p:spPr>
            <a:xfrm>
              <a:off x="2397431" y="3643126"/>
              <a:ext cx="706576" cy="195412"/>
            </a:xfrm>
            <a:prstGeom prst="rect">
              <a:avLst/>
            </a:prstGeom>
            <a:noFill/>
            <a:ln w="12700">
              <a:noFill/>
            </a:ln>
          </p:spPr>
          <p:txBody>
            <a:bodyPr wrap="square" lIns="91440" tIns="45720" rIns="91440" bIns="45720" rtlCol="0" anchor="ctr">
              <a:noAutofit/>
            </a:bodyPr>
            <a:lstStyle/>
            <a:p>
              <a:pPr marL="0" marR="0" lvl="0" indent="0" algn="ctr" defTabSz="914400" eaLnBrk="1" fontAlgn="base" latinLnBrk="0" hangingPunct="1">
                <a:lnSpc>
                  <a:spcPct val="100000"/>
                </a:lnSpc>
                <a:spcBef>
                  <a:spcPts val="300"/>
                </a:spcBef>
                <a:spcAft>
                  <a:spcPct val="0"/>
                </a:spcAft>
                <a:buClrTx/>
                <a:buSzTx/>
                <a:buFontTx/>
                <a:buNone/>
                <a:tabLst/>
                <a:defRPr/>
              </a:pPr>
              <a:r>
                <a:rPr kumimoji="0" lang="en-US" sz="1000" b="1" i="0" u="none" strike="noStrike" kern="0" cap="none" spc="0" normalizeH="0" baseline="0" noProof="0" dirty="0" smtClean="0">
                  <a:ln>
                    <a:noFill/>
                  </a:ln>
                  <a:solidFill>
                    <a:srgbClr val="003263"/>
                  </a:solidFill>
                  <a:effectLst/>
                  <a:uLnTx/>
                  <a:uFillTx/>
                  <a:latin typeface="Arial" charset="0"/>
                </a:rPr>
                <a:t>Neural </a:t>
              </a:r>
              <a:r>
                <a:rPr kumimoji="0" lang="en-US" sz="1000" b="1" i="0" u="none" strike="noStrike" kern="0" cap="none" spc="0" normalizeH="0" baseline="0" noProof="0" dirty="0">
                  <a:ln>
                    <a:noFill/>
                  </a:ln>
                  <a:solidFill>
                    <a:srgbClr val="003263"/>
                  </a:solidFill>
                  <a:effectLst/>
                  <a:uLnTx/>
                  <a:uFillTx/>
                  <a:latin typeface="Arial" charset="0"/>
                </a:rPr>
                <a:t>net</a:t>
              </a:r>
            </a:p>
          </p:txBody>
        </p:sp>
        <p:sp>
          <p:nvSpPr>
            <p:cNvPr id="93" name="TextBox 92"/>
            <p:cNvSpPr txBox="1"/>
            <p:nvPr/>
          </p:nvSpPr>
          <p:spPr>
            <a:xfrm>
              <a:off x="1742114" y="4923456"/>
              <a:ext cx="706576" cy="195412"/>
            </a:xfrm>
            <a:prstGeom prst="rect">
              <a:avLst/>
            </a:prstGeom>
            <a:noFill/>
            <a:ln w="12700">
              <a:noFill/>
            </a:ln>
          </p:spPr>
          <p:txBody>
            <a:bodyPr wrap="square" lIns="91440" tIns="45720" rIns="91440" bIns="45720" rtlCol="0" anchor="ctr">
              <a:noAutofit/>
            </a:bodyPr>
            <a:lstStyle/>
            <a:p>
              <a:pPr marL="0" marR="0" lvl="0" indent="0" algn="ctr" defTabSz="914400" eaLnBrk="1" fontAlgn="base" latinLnBrk="0" hangingPunct="1">
                <a:lnSpc>
                  <a:spcPct val="100000"/>
                </a:lnSpc>
                <a:spcBef>
                  <a:spcPts val="300"/>
                </a:spcBef>
                <a:spcAft>
                  <a:spcPct val="0"/>
                </a:spcAft>
                <a:buClrTx/>
                <a:buSzTx/>
                <a:buFontTx/>
                <a:buNone/>
                <a:tabLst/>
                <a:defRPr/>
              </a:pPr>
              <a:r>
                <a:rPr kumimoji="0" lang="en-US" sz="800" b="1" i="0" u="none" strike="noStrike" kern="0" cap="none" spc="0" normalizeH="0" baseline="0" noProof="0" dirty="0">
                  <a:ln>
                    <a:noFill/>
                  </a:ln>
                  <a:solidFill>
                    <a:srgbClr val="003263"/>
                  </a:solidFill>
                  <a:effectLst/>
                  <a:uLnTx/>
                  <a:uFillTx/>
                  <a:latin typeface="Arial" charset="0"/>
                </a:rPr>
                <a:t>IOT</a:t>
              </a:r>
            </a:p>
          </p:txBody>
        </p:sp>
        <p:sp>
          <p:nvSpPr>
            <p:cNvPr id="94" name="TextBox 93"/>
            <p:cNvSpPr txBox="1"/>
            <p:nvPr/>
          </p:nvSpPr>
          <p:spPr>
            <a:xfrm>
              <a:off x="1214215" y="3643126"/>
              <a:ext cx="706576" cy="195412"/>
            </a:xfrm>
            <a:prstGeom prst="rect">
              <a:avLst/>
            </a:prstGeom>
            <a:noFill/>
            <a:ln w="12700">
              <a:noFill/>
            </a:ln>
          </p:spPr>
          <p:txBody>
            <a:bodyPr wrap="square" lIns="91440" tIns="45720" rIns="91440" bIns="45720" rtlCol="0" anchor="ctr">
              <a:noAutofit/>
            </a:bodyPr>
            <a:lstStyle/>
            <a:p>
              <a:pPr marL="0" marR="0" lvl="0" indent="0" algn="ctr" defTabSz="914400" eaLnBrk="1" fontAlgn="base" latinLnBrk="0" hangingPunct="1">
                <a:lnSpc>
                  <a:spcPct val="100000"/>
                </a:lnSpc>
                <a:spcBef>
                  <a:spcPts val="300"/>
                </a:spcBef>
                <a:spcAft>
                  <a:spcPct val="0"/>
                </a:spcAft>
                <a:buClrTx/>
                <a:buSzTx/>
                <a:buFontTx/>
                <a:buNone/>
                <a:tabLst/>
                <a:defRPr/>
              </a:pPr>
              <a:r>
                <a:rPr kumimoji="0" lang="en-US" sz="1000" b="1" i="0" u="none" strike="noStrike" kern="0" cap="none" spc="0" normalizeH="0" baseline="0" noProof="0" dirty="0">
                  <a:ln>
                    <a:noFill/>
                  </a:ln>
                  <a:solidFill>
                    <a:srgbClr val="003263"/>
                  </a:solidFill>
                  <a:effectLst/>
                  <a:uLnTx/>
                  <a:uFillTx/>
                  <a:latin typeface="Arial" charset="0"/>
                </a:rPr>
                <a:t>Cognitive</a:t>
              </a:r>
            </a:p>
          </p:txBody>
        </p:sp>
        <p:sp>
          <p:nvSpPr>
            <p:cNvPr id="95" name="TextBox 94"/>
            <p:cNvSpPr txBox="1"/>
            <p:nvPr/>
          </p:nvSpPr>
          <p:spPr>
            <a:xfrm>
              <a:off x="1219200" y="2957441"/>
              <a:ext cx="706576" cy="195412"/>
            </a:xfrm>
            <a:prstGeom prst="rect">
              <a:avLst/>
            </a:prstGeom>
            <a:noFill/>
            <a:ln w="12700">
              <a:noFill/>
            </a:ln>
          </p:spPr>
          <p:txBody>
            <a:bodyPr wrap="square" lIns="91440" tIns="45720" rIns="91440" bIns="45720" rtlCol="0" anchor="ctr">
              <a:noAutofit/>
            </a:bodyPr>
            <a:lstStyle/>
            <a:p>
              <a:pPr marL="0" marR="0" lvl="0" indent="0" algn="ctr" defTabSz="914400" eaLnBrk="1" fontAlgn="base" latinLnBrk="0" hangingPunct="1">
                <a:lnSpc>
                  <a:spcPct val="100000"/>
                </a:lnSpc>
                <a:spcBef>
                  <a:spcPts val="300"/>
                </a:spcBef>
                <a:spcAft>
                  <a:spcPct val="0"/>
                </a:spcAft>
                <a:buClrTx/>
                <a:buSzTx/>
                <a:buFontTx/>
                <a:buNone/>
                <a:tabLst/>
                <a:defRPr/>
              </a:pPr>
              <a:r>
                <a:rPr kumimoji="0" lang="en-US" sz="900" b="1" i="0" u="none" strike="noStrike" kern="0" cap="none" spc="0" normalizeH="0" baseline="0" noProof="0" dirty="0">
                  <a:ln>
                    <a:noFill/>
                  </a:ln>
                  <a:solidFill>
                    <a:srgbClr val="003263"/>
                  </a:solidFill>
                  <a:effectLst/>
                  <a:uLnTx/>
                  <a:uFillTx/>
                  <a:latin typeface="Arial" charset="0"/>
                </a:rPr>
                <a:t>Biometrics</a:t>
              </a:r>
            </a:p>
          </p:txBody>
        </p:sp>
        <p:sp>
          <p:nvSpPr>
            <p:cNvPr id="96" name="TextBox 95"/>
            <p:cNvSpPr txBox="1"/>
            <p:nvPr/>
          </p:nvSpPr>
          <p:spPr>
            <a:xfrm>
              <a:off x="1812083" y="3276600"/>
              <a:ext cx="706576" cy="195412"/>
            </a:xfrm>
            <a:prstGeom prst="rect">
              <a:avLst/>
            </a:prstGeom>
            <a:noFill/>
            <a:ln w="12700">
              <a:noFill/>
            </a:ln>
          </p:spPr>
          <p:txBody>
            <a:bodyPr wrap="square" lIns="91440" tIns="45720" rIns="91440" bIns="45720" rtlCol="0" anchor="ctr">
              <a:noAutofit/>
            </a:bodyPr>
            <a:lstStyle/>
            <a:p>
              <a:pPr marL="0" marR="0" lvl="0" indent="0" algn="ctr" defTabSz="914400" eaLnBrk="1" fontAlgn="base" latinLnBrk="0" hangingPunct="1">
                <a:lnSpc>
                  <a:spcPct val="100000"/>
                </a:lnSpc>
                <a:spcBef>
                  <a:spcPts val="300"/>
                </a:spcBef>
                <a:spcAft>
                  <a:spcPct val="0"/>
                </a:spcAft>
                <a:buClrTx/>
                <a:buSzTx/>
                <a:buFontTx/>
                <a:buNone/>
                <a:tabLst/>
                <a:defRPr/>
              </a:pPr>
              <a:r>
                <a:rPr kumimoji="0" lang="en-US" sz="800" b="1" i="0" u="none" strike="noStrike" kern="0" cap="none" spc="0" normalizeH="0" baseline="0" noProof="0" dirty="0">
                  <a:ln>
                    <a:noFill/>
                  </a:ln>
                  <a:solidFill>
                    <a:srgbClr val="003263"/>
                  </a:solidFill>
                  <a:effectLst/>
                  <a:uLnTx/>
                  <a:uFillTx/>
                  <a:latin typeface="Arial" charset="0"/>
                </a:rPr>
                <a:t>Machine Learning</a:t>
              </a:r>
            </a:p>
          </p:txBody>
        </p:sp>
      </p:grpSp>
      <p:pic>
        <p:nvPicPr>
          <p:cNvPr id="107" name="Picture 106" descr="https://d30y9cdsu7xlg0.cloudfront.net/png/229118-200.png">
            <a:hlinkClick r:id="rId7" tooltip="Cognitive walkthrough"/>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438017" y="3081474"/>
            <a:ext cx="527831" cy="527831"/>
          </a:xfrm>
          <a:prstGeom prst="rect">
            <a:avLst/>
          </a:prstGeom>
          <a:noFill/>
          <a:extLst>
            <a:ext uri="{909E8E84-426E-40DD-AFC4-6F175D3DCCD1}">
              <a14:hiddenFill xmlns:a14="http://schemas.microsoft.com/office/drawing/2010/main">
                <a:solidFill>
                  <a:srgbClr val="FFFFFF"/>
                </a:solidFill>
              </a14:hiddenFill>
            </a:ext>
          </a:extLst>
        </p:spPr>
      </p:pic>
      <p:pic>
        <p:nvPicPr>
          <p:cNvPr id="108" name="Picture 107" descr="https://d30y9cdsu7xlg0.cloudfront.net/png/1044049-200.png">
            <a:hlinkClick r:id="rId9" tooltip="five senses"/>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229791" y="1833315"/>
            <a:ext cx="516648" cy="516648"/>
          </a:xfrm>
          <a:prstGeom prst="rect">
            <a:avLst/>
          </a:prstGeom>
          <a:noFill/>
          <a:extLst>
            <a:ext uri="{909E8E84-426E-40DD-AFC4-6F175D3DCCD1}">
              <a14:hiddenFill xmlns:a14="http://schemas.microsoft.com/office/drawing/2010/main">
                <a:solidFill>
                  <a:srgbClr val="FFFFFF"/>
                </a:solidFill>
              </a14:hiddenFill>
            </a:ext>
          </a:extLst>
        </p:spPr>
      </p:pic>
      <p:pic>
        <p:nvPicPr>
          <p:cNvPr id="109" name="Picture 108" descr="https://d30y9cdsu7xlg0.cloudfront.net/png/1080491-200.png">
            <a:hlinkClick r:id="rId11" tooltip="Artificial Intelligence"/>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499775" y="2323752"/>
            <a:ext cx="418526" cy="418526"/>
          </a:xfrm>
          <a:prstGeom prst="rect">
            <a:avLst/>
          </a:prstGeom>
          <a:noFill/>
          <a:extLst>
            <a:ext uri="{909E8E84-426E-40DD-AFC4-6F175D3DCCD1}">
              <a14:hiddenFill xmlns:a14="http://schemas.microsoft.com/office/drawing/2010/main">
                <a:solidFill>
                  <a:srgbClr val="FFFFFF"/>
                </a:solidFill>
              </a14:hiddenFill>
            </a:ext>
          </a:extLst>
        </p:spPr>
      </p:pic>
      <p:pic>
        <p:nvPicPr>
          <p:cNvPr id="110" name="Picture 109" descr="https://d30y9cdsu7xlg0.cloudfront.net/png/1286215-200.png">
            <a:hlinkClick r:id="rId13" tooltip="Smartphone controller"/>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0049184" y="2259455"/>
            <a:ext cx="428206" cy="428206"/>
          </a:xfrm>
          <a:prstGeom prst="rect">
            <a:avLst/>
          </a:prstGeom>
          <a:noFill/>
          <a:extLst>
            <a:ext uri="{909E8E84-426E-40DD-AFC4-6F175D3DCCD1}">
              <a14:hiddenFill xmlns:a14="http://schemas.microsoft.com/office/drawing/2010/main">
                <a:solidFill>
                  <a:srgbClr val="FFFFFF"/>
                </a:solidFill>
              </a14:hiddenFill>
            </a:ext>
          </a:extLst>
        </p:spPr>
      </p:pic>
      <p:pic>
        <p:nvPicPr>
          <p:cNvPr id="111" name="Picture 110" descr="https://d30y9cdsu7xlg0.cloudfront.net/png/1246447-200.png">
            <a:hlinkClick r:id="rId15" tooltip="analyzing"/>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9147355" y="4658946"/>
            <a:ext cx="501053" cy="501053"/>
          </a:xfrm>
          <a:prstGeom prst="rect">
            <a:avLst/>
          </a:prstGeom>
          <a:noFill/>
          <a:extLst>
            <a:ext uri="{909E8E84-426E-40DD-AFC4-6F175D3DCCD1}">
              <a14:hiddenFill xmlns:a14="http://schemas.microsoft.com/office/drawing/2010/main">
                <a:solidFill>
                  <a:srgbClr val="FFFFFF"/>
                </a:solidFill>
              </a14:hiddenFill>
            </a:ext>
          </a:extLst>
        </p:spPr>
      </p:pic>
      <p:grpSp>
        <p:nvGrpSpPr>
          <p:cNvPr id="137" name="Group 136"/>
          <p:cNvGrpSpPr/>
          <p:nvPr/>
        </p:nvGrpSpPr>
        <p:grpSpPr>
          <a:xfrm>
            <a:off x="1299096" y="5219002"/>
            <a:ext cx="1405443" cy="706065"/>
            <a:chOff x="3352800" y="1904323"/>
            <a:chExt cx="1405443" cy="706065"/>
          </a:xfrm>
        </p:grpSpPr>
        <p:pic>
          <p:nvPicPr>
            <p:cNvPr id="139" name="Picture 21" descr="https://d30y9cdsu7xlg0.cloudfront.net/png/181122-200.png"/>
            <p:cNvPicPr>
              <a:picLocks noChangeAspect="1" noChangeArrowheads="1"/>
            </p:cNvPicPr>
            <p:nvPr/>
          </p:nvPicPr>
          <p:blipFill>
            <a:blip r:embed="rId17" cstate="print">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785521" y="1904323"/>
              <a:ext cx="540000" cy="540000"/>
            </a:xfrm>
            <a:prstGeom prst="rect">
              <a:avLst/>
            </a:prstGeom>
            <a:noFill/>
            <a:extLst>
              <a:ext uri="{909E8E84-426E-40DD-AFC4-6F175D3DCCD1}">
                <a14:hiddenFill xmlns:a14="http://schemas.microsoft.com/office/drawing/2010/main">
                  <a:solidFill>
                    <a:srgbClr val="FFFFFF"/>
                  </a:solidFill>
                </a14:hiddenFill>
              </a:ext>
            </a:extLst>
          </p:spPr>
        </p:pic>
        <p:sp>
          <p:nvSpPr>
            <p:cNvPr id="140" name="TextBox 139"/>
            <p:cNvSpPr txBox="1"/>
            <p:nvPr/>
          </p:nvSpPr>
          <p:spPr>
            <a:xfrm>
              <a:off x="3352800" y="2456500"/>
              <a:ext cx="1405443" cy="153888"/>
            </a:xfrm>
            <a:prstGeom prst="rect">
              <a:avLst/>
            </a:prstGeom>
            <a:noFill/>
          </p:spPr>
          <p:txBody>
            <a:bodyPr wrap="square" lIns="0" tIns="0" rIns="0" bIns="0" rtlCol="0">
              <a:spAutoFit/>
            </a:bodyPr>
            <a:lstStyle/>
            <a:p>
              <a:pPr algn="ctr"/>
              <a:r>
                <a:rPr lang="en-US" sz="1000" b="1" dirty="0">
                  <a:solidFill>
                    <a:srgbClr val="003263"/>
                  </a:solidFill>
                </a:rPr>
                <a:t>ABILITY TO SENSE</a:t>
              </a:r>
            </a:p>
          </p:txBody>
        </p:sp>
      </p:grpSp>
      <p:sp>
        <p:nvSpPr>
          <p:cNvPr id="141" name="Hexagon 140"/>
          <p:cNvSpPr/>
          <p:nvPr/>
        </p:nvSpPr>
        <p:spPr bwMode="auto">
          <a:xfrm>
            <a:off x="10104109" y="4219814"/>
            <a:ext cx="921151" cy="744253"/>
          </a:xfrm>
          <a:prstGeom prst="hexagon">
            <a:avLst/>
          </a:prstGeom>
          <a:solidFill>
            <a:srgbClr val="EBF0F5"/>
          </a:solidFill>
          <a:ln w="9525" algn="ctr">
            <a:solidFill>
              <a:schemeClr val="accent1">
                <a:lumMod val="75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800" b="0" i="0" u="none" strike="noStrike" kern="0" cap="none" spc="0" normalizeH="0" baseline="0" noProof="0" dirty="0" err="1">
              <a:ln>
                <a:noFill/>
              </a:ln>
              <a:solidFill>
                <a:srgbClr val="003263"/>
              </a:solidFill>
              <a:effectLst/>
              <a:uLnTx/>
              <a:uFillTx/>
              <a:latin typeface="Arial" charset="0"/>
            </a:endParaRPr>
          </a:p>
        </p:txBody>
      </p:sp>
      <p:sp>
        <p:nvSpPr>
          <p:cNvPr id="143" name="Hexagon 142"/>
          <p:cNvSpPr/>
          <p:nvPr/>
        </p:nvSpPr>
        <p:spPr bwMode="auto">
          <a:xfrm>
            <a:off x="9031203" y="3505699"/>
            <a:ext cx="921151" cy="744253"/>
          </a:xfrm>
          <a:prstGeom prst="hexagon">
            <a:avLst/>
          </a:prstGeom>
          <a:solidFill>
            <a:srgbClr val="EBF0F5"/>
          </a:solidFill>
          <a:ln w="9525" algn="ctr">
            <a:solidFill>
              <a:schemeClr val="accent1">
                <a:lumMod val="75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800" b="0" i="0" u="none" strike="noStrike" kern="0" cap="none" spc="0" normalizeH="0" baseline="0" noProof="0" dirty="0" err="1">
              <a:ln>
                <a:noFill/>
              </a:ln>
              <a:solidFill>
                <a:srgbClr val="003263"/>
              </a:solidFill>
              <a:effectLst/>
              <a:uLnTx/>
              <a:uFillTx/>
              <a:latin typeface="Arial" charset="0"/>
            </a:endParaRPr>
          </a:p>
        </p:txBody>
      </p:sp>
      <p:sp>
        <p:nvSpPr>
          <p:cNvPr id="142" name="TextBox 141"/>
          <p:cNvSpPr txBox="1"/>
          <p:nvPr/>
        </p:nvSpPr>
        <p:spPr>
          <a:xfrm>
            <a:off x="9012335" y="3859672"/>
            <a:ext cx="968401" cy="236953"/>
          </a:xfrm>
          <a:prstGeom prst="rect">
            <a:avLst/>
          </a:prstGeom>
          <a:noFill/>
          <a:ln w="12700">
            <a:noFill/>
          </a:ln>
        </p:spPr>
        <p:txBody>
          <a:bodyPr wrap="square" lIns="91440" tIns="45720" rIns="91440" bIns="45720" rtlCol="0" anchor="ctr">
            <a:noAutofit/>
          </a:bodyPr>
          <a:lstStyle/>
          <a:p>
            <a:pPr marL="0" marR="0" lvl="0" indent="0" algn="ctr" defTabSz="914400" eaLnBrk="1" fontAlgn="base" latinLnBrk="0" hangingPunct="1">
              <a:lnSpc>
                <a:spcPct val="100000"/>
              </a:lnSpc>
              <a:spcBef>
                <a:spcPts val="300"/>
              </a:spcBef>
              <a:spcAft>
                <a:spcPct val="0"/>
              </a:spcAft>
              <a:buClrTx/>
              <a:buSzTx/>
              <a:buFontTx/>
              <a:buNone/>
              <a:tabLst/>
              <a:defRPr/>
            </a:pPr>
            <a:r>
              <a:rPr kumimoji="0" lang="en-US" sz="1000" b="1" i="0" u="none" strike="noStrike" kern="0" cap="none" spc="0" normalizeH="0" baseline="0" noProof="0" dirty="0">
                <a:ln>
                  <a:noFill/>
                </a:ln>
                <a:solidFill>
                  <a:srgbClr val="003263"/>
                </a:solidFill>
                <a:effectLst/>
                <a:uLnTx/>
                <a:uFillTx/>
                <a:latin typeface="Arial" charset="0"/>
              </a:rPr>
              <a:t>Deep Learning</a:t>
            </a:r>
          </a:p>
        </p:txBody>
      </p:sp>
      <p:sp>
        <p:nvSpPr>
          <p:cNvPr id="144" name="TextBox 143"/>
          <p:cNvSpPr txBox="1"/>
          <p:nvPr/>
        </p:nvSpPr>
        <p:spPr>
          <a:xfrm>
            <a:off x="10110891" y="4615838"/>
            <a:ext cx="968401" cy="236953"/>
          </a:xfrm>
          <a:prstGeom prst="rect">
            <a:avLst/>
          </a:prstGeom>
          <a:noFill/>
          <a:ln w="12700">
            <a:noFill/>
          </a:ln>
        </p:spPr>
        <p:txBody>
          <a:bodyPr wrap="square" lIns="91440" tIns="45720" rIns="91440" bIns="45720" rtlCol="0" anchor="ctr">
            <a:noAutofit/>
          </a:bodyPr>
          <a:lstStyle/>
          <a:p>
            <a:pPr marL="0" marR="0" lvl="0" indent="0" algn="ctr" defTabSz="914400" eaLnBrk="1" fontAlgn="base" latinLnBrk="0" hangingPunct="1">
              <a:lnSpc>
                <a:spcPct val="100000"/>
              </a:lnSpc>
              <a:spcBef>
                <a:spcPts val="300"/>
              </a:spcBef>
              <a:spcAft>
                <a:spcPct val="0"/>
              </a:spcAft>
              <a:buClrTx/>
              <a:buSzTx/>
              <a:buFontTx/>
              <a:buNone/>
              <a:tabLst/>
              <a:defRPr/>
            </a:pPr>
            <a:r>
              <a:rPr kumimoji="0" lang="en-US" sz="900" b="1" i="0" u="none" strike="noStrike" kern="0" cap="none" spc="0" normalizeH="0" baseline="0" noProof="0" dirty="0">
                <a:ln>
                  <a:noFill/>
                </a:ln>
                <a:solidFill>
                  <a:srgbClr val="003263"/>
                </a:solidFill>
                <a:effectLst/>
                <a:uLnTx/>
                <a:uFillTx/>
                <a:latin typeface="Arial" charset="0"/>
              </a:rPr>
              <a:t>Block Chain</a:t>
            </a:r>
          </a:p>
        </p:txBody>
      </p:sp>
      <p:sp>
        <p:nvSpPr>
          <p:cNvPr id="3" name="Freeform 2"/>
          <p:cNvSpPr/>
          <p:nvPr/>
        </p:nvSpPr>
        <p:spPr>
          <a:xfrm>
            <a:off x="8061256" y="3081473"/>
            <a:ext cx="3156642" cy="1443251"/>
          </a:xfrm>
          <a:custGeom>
            <a:avLst/>
            <a:gdLst>
              <a:gd name="connsiteX0" fmla="*/ 0 w 2837794"/>
              <a:gd name="connsiteY0" fmla="*/ 1156138 h 1275007"/>
              <a:gd name="connsiteX1" fmla="*/ 1702676 w 2837794"/>
              <a:gd name="connsiteY1" fmla="*/ 1187669 h 1275007"/>
              <a:gd name="connsiteX2" fmla="*/ 2722180 w 2837794"/>
              <a:gd name="connsiteY2" fmla="*/ 178676 h 1275007"/>
              <a:gd name="connsiteX3" fmla="*/ 2837794 w 2837794"/>
              <a:gd name="connsiteY3" fmla="*/ 0 h 1275007"/>
            </a:gdLst>
            <a:ahLst/>
            <a:cxnLst>
              <a:cxn ang="0">
                <a:pos x="connsiteX0" y="connsiteY0"/>
              </a:cxn>
              <a:cxn ang="0">
                <a:pos x="connsiteX1" y="connsiteY1"/>
              </a:cxn>
              <a:cxn ang="0">
                <a:pos x="connsiteX2" y="connsiteY2"/>
              </a:cxn>
              <a:cxn ang="0">
                <a:pos x="connsiteX3" y="connsiteY3"/>
              </a:cxn>
            </a:cxnLst>
            <a:rect l="l" t="t" r="r" b="b"/>
            <a:pathLst>
              <a:path w="2837794" h="1275007">
                <a:moveTo>
                  <a:pt x="0" y="1156138"/>
                </a:moveTo>
                <a:cubicBezTo>
                  <a:pt x="624489" y="1253358"/>
                  <a:pt x="1248979" y="1350579"/>
                  <a:pt x="1702676" y="1187669"/>
                </a:cubicBezTo>
                <a:cubicBezTo>
                  <a:pt x="2156373" y="1024759"/>
                  <a:pt x="2532994" y="376621"/>
                  <a:pt x="2722180" y="178676"/>
                </a:cubicBezTo>
                <a:cubicBezTo>
                  <a:pt x="2911366" y="-19269"/>
                  <a:pt x="2795753" y="26276"/>
                  <a:pt x="2837794" y="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Hexagon 44"/>
          <p:cNvSpPr/>
          <p:nvPr/>
        </p:nvSpPr>
        <p:spPr bwMode="auto">
          <a:xfrm>
            <a:off x="9804577" y="5141368"/>
            <a:ext cx="921151" cy="744253"/>
          </a:xfrm>
          <a:prstGeom prst="hexagon">
            <a:avLst/>
          </a:prstGeom>
          <a:solidFill>
            <a:srgbClr val="EBF0F5"/>
          </a:solidFill>
          <a:ln w="9525" algn="ctr">
            <a:solidFill>
              <a:schemeClr val="accent1">
                <a:lumMod val="75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800" b="0" i="0" u="none" strike="noStrike" kern="0" cap="none" spc="0" normalizeH="0" baseline="0" noProof="0" dirty="0" err="1">
              <a:ln>
                <a:noFill/>
              </a:ln>
              <a:solidFill>
                <a:srgbClr val="003263"/>
              </a:solidFill>
              <a:effectLst/>
              <a:uLnTx/>
              <a:uFillTx/>
              <a:latin typeface="Arial" charset="0"/>
            </a:endParaRPr>
          </a:p>
        </p:txBody>
      </p:sp>
      <p:sp>
        <p:nvSpPr>
          <p:cNvPr id="46" name="TextBox 45"/>
          <p:cNvSpPr txBox="1"/>
          <p:nvPr/>
        </p:nvSpPr>
        <p:spPr>
          <a:xfrm>
            <a:off x="9785709" y="5509054"/>
            <a:ext cx="968401" cy="223240"/>
          </a:xfrm>
          <a:prstGeom prst="rect">
            <a:avLst/>
          </a:prstGeom>
          <a:noFill/>
          <a:ln w="12700">
            <a:noFill/>
          </a:ln>
        </p:spPr>
        <p:txBody>
          <a:bodyPr wrap="square" lIns="91440" tIns="45720" rIns="91440" bIns="45720" rtlCol="0" anchor="ctr">
            <a:noAutofit/>
          </a:bodyPr>
          <a:lstStyle/>
          <a:p>
            <a:pPr marL="0" marR="0" lvl="0" indent="0" algn="ctr" defTabSz="914400" eaLnBrk="1" fontAlgn="base" latinLnBrk="0" hangingPunct="1">
              <a:lnSpc>
                <a:spcPct val="100000"/>
              </a:lnSpc>
              <a:spcBef>
                <a:spcPts val="300"/>
              </a:spcBef>
              <a:spcAft>
                <a:spcPct val="0"/>
              </a:spcAft>
              <a:buClrTx/>
              <a:buSzTx/>
              <a:buFontTx/>
              <a:buNone/>
              <a:tabLst/>
              <a:defRPr/>
            </a:pPr>
            <a:r>
              <a:rPr kumimoji="0" lang="en-US" sz="1000" b="1" i="0" u="none" strike="noStrike" kern="0" cap="none" spc="0" normalizeH="0" baseline="0" noProof="0" dirty="0" smtClean="0">
                <a:ln>
                  <a:noFill/>
                </a:ln>
                <a:solidFill>
                  <a:srgbClr val="003263"/>
                </a:solidFill>
                <a:effectLst/>
                <a:uLnTx/>
                <a:uFillTx/>
                <a:latin typeface="Arial" charset="0"/>
              </a:rPr>
              <a:t>Augmented</a:t>
            </a:r>
          </a:p>
          <a:p>
            <a:pPr marL="0" marR="0" lvl="0" indent="0" algn="ctr" defTabSz="914400" eaLnBrk="1" fontAlgn="base" latinLnBrk="0" hangingPunct="1">
              <a:lnSpc>
                <a:spcPct val="100000"/>
              </a:lnSpc>
              <a:spcBef>
                <a:spcPts val="300"/>
              </a:spcBef>
              <a:spcAft>
                <a:spcPct val="0"/>
              </a:spcAft>
              <a:buClrTx/>
              <a:buSzTx/>
              <a:buFontTx/>
              <a:buNone/>
              <a:tabLst/>
              <a:defRPr/>
            </a:pPr>
            <a:r>
              <a:rPr lang="en-US" sz="1000" b="1" kern="0" dirty="0" smtClean="0">
                <a:solidFill>
                  <a:srgbClr val="003263"/>
                </a:solidFill>
                <a:latin typeface="Arial" charset="0"/>
              </a:rPr>
              <a:t>Reality</a:t>
            </a:r>
            <a:endParaRPr kumimoji="0" lang="en-US" sz="1000" b="1" i="0" u="none" strike="noStrike" kern="0" cap="none" spc="0" normalizeH="0" baseline="0" noProof="0" dirty="0">
              <a:ln>
                <a:noFill/>
              </a:ln>
              <a:solidFill>
                <a:srgbClr val="003263"/>
              </a:solidFill>
              <a:effectLst/>
              <a:uLnTx/>
              <a:uFillTx/>
              <a:latin typeface="Arial" charset="0"/>
            </a:endParaRPr>
          </a:p>
        </p:txBody>
      </p:sp>
    </p:spTree>
    <p:extLst>
      <p:ext uri="{BB962C8B-B14F-4D97-AF65-F5344CB8AC3E}">
        <p14:creationId xmlns:p14="http://schemas.microsoft.com/office/powerpoint/2010/main" val="42160274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1545999" y="1800519"/>
            <a:ext cx="5797484" cy="3601039"/>
          </a:xfrm>
          <a:prstGeom prst="ellipse">
            <a:avLst/>
          </a:prstGeom>
          <a:solidFill>
            <a:srgbClr val="98B1C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Oval 3"/>
          <p:cNvSpPr/>
          <p:nvPr/>
        </p:nvSpPr>
        <p:spPr>
          <a:xfrm>
            <a:off x="4768767" y="1765119"/>
            <a:ext cx="5797484" cy="3601039"/>
          </a:xfrm>
          <a:prstGeom prst="ellipse">
            <a:avLst/>
          </a:prstGeom>
          <a:solidFill>
            <a:schemeClr val="accent1">
              <a:lumMod val="40000"/>
              <a:lumOff val="60000"/>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Arrow Connector 5"/>
          <p:cNvCxnSpPr/>
          <p:nvPr/>
        </p:nvCxnSpPr>
        <p:spPr>
          <a:xfrm>
            <a:off x="1511040" y="5138228"/>
            <a:ext cx="9068585" cy="9427"/>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2906340" y="1296805"/>
            <a:ext cx="2612638" cy="369332"/>
          </a:xfrm>
          <a:prstGeom prst="rect">
            <a:avLst/>
          </a:prstGeom>
          <a:noFill/>
        </p:spPr>
        <p:txBody>
          <a:bodyPr wrap="none" rtlCol="0">
            <a:spAutoFit/>
          </a:bodyPr>
          <a:lstStyle/>
          <a:p>
            <a:r>
              <a:rPr lang="en-US" b="1" i="1" dirty="0" smtClean="0">
                <a:solidFill>
                  <a:srgbClr val="C00000"/>
                </a:solidFill>
                <a:latin typeface="Arial" panose="020B0604020202020204" pitchFamily="34" charset="0"/>
                <a:cs typeface="Arial" panose="020B0604020202020204" pitchFamily="34" charset="0"/>
              </a:rPr>
              <a:t>Intelligent Automation</a:t>
            </a:r>
            <a:endParaRPr lang="en-US" b="1" i="1" dirty="0">
              <a:solidFill>
                <a:srgbClr val="C00000"/>
              </a:solidFill>
              <a:latin typeface="Arial" panose="020B0604020202020204" pitchFamily="34" charset="0"/>
              <a:cs typeface="Arial" panose="020B0604020202020204" pitchFamily="34" charset="0"/>
            </a:endParaRPr>
          </a:p>
        </p:txBody>
      </p:sp>
      <p:sp>
        <p:nvSpPr>
          <p:cNvPr id="8" name="TextBox 7"/>
          <p:cNvSpPr txBox="1"/>
          <p:nvPr/>
        </p:nvSpPr>
        <p:spPr>
          <a:xfrm>
            <a:off x="6645752" y="1307479"/>
            <a:ext cx="2441694" cy="369332"/>
          </a:xfrm>
          <a:prstGeom prst="rect">
            <a:avLst/>
          </a:prstGeom>
          <a:noFill/>
        </p:spPr>
        <p:txBody>
          <a:bodyPr wrap="none" rtlCol="0">
            <a:spAutoFit/>
          </a:bodyPr>
          <a:lstStyle/>
          <a:p>
            <a:r>
              <a:rPr lang="en-US" b="1" dirty="0" smtClean="0">
                <a:solidFill>
                  <a:schemeClr val="bg2">
                    <a:lumMod val="25000"/>
                  </a:schemeClr>
                </a:solidFill>
                <a:latin typeface="Arial" panose="020B0604020202020204" pitchFamily="34" charset="0"/>
                <a:cs typeface="Arial" panose="020B0604020202020204" pitchFamily="34" charset="0"/>
              </a:rPr>
              <a:t>Artificial Intelligence</a:t>
            </a:r>
            <a:endParaRPr lang="en-US" b="1" dirty="0">
              <a:solidFill>
                <a:schemeClr val="bg2">
                  <a:lumMod val="25000"/>
                </a:schemeClr>
              </a:solidFill>
              <a:latin typeface="Arial" panose="020B0604020202020204" pitchFamily="34" charset="0"/>
              <a:cs typeface="Arial" panose="020B0604020202020204" pitchFamily="34" charset="0"/>
            </a:endParaRPr>
          </a:p>
        </p:txBody>
      </p:sp>
      <p:sp>
        <p:nvSpPr>
          <p:cNvPr id="10" name="TextBox 9"/>
          <p:cNvSpPr txBox="1"/>
          <p:nvPr/>
        </p:nvSpPr>
        <p:spPr>
          <a:xfrm>
            <a:off x="712221" y="2312369"/>
            <a:ext cx="1856086" cy="646331"/>
          </a:xfrm>
          <a:prstGeom prst="rect">
            <a:avLst/>
          </a:prstGeom>
          <a:noFill/>
        </p:spPr>
        <p:txBody>
          <a:bodyPr wrap="none" rtlCol="0">
            <a:spAutoFit/>
          </a:bodyPr>
          <a:lstStyle/>
          <a:p>
            <a:r>
              <a:rPr lang="en-US" dirty="0" smtClean="0">
                <a:solidFill>
                  <a:schemeClr val="tx1">
                    <a:lumMod val="65000"/>
                    <a:lumOff val="35000"/>
                  </a:schemeClr>
                </a:solidFill>
              </a:rPr>
              <a:t>Robotic Process </a:t>
            </a:r>
          </a:p>
          <a:p>
            <a:r>
              <a:rPr lang="en-US" dirty="0" smtClean="0">
                <a:solidFill>
                  <a:schemeClr val="tx1">
                    <a:lumMod val="65000"/>
                    <a:lumOff val="35000"/>
                  </a:schemeClr>
                </a:solidFill>
              </a:rPr>
              <a:t>Automation (RPA)</a:t>
            </a:r>
            <a:endParaRPr lang="en-US" dirty="0">
              <a:solidFill>
                <a:schemeClr val="tx1">
                  <a:lumMod val="65000"/>
                  <a:lumOff val="35000"/>
                </a:schemeClr>
              </a:solidFill>
            </a:endParaRPr>
          </a:p>
        </p:txBody>
      </p:sp>
      <p:sp>
        <p:nvSpPr>
          <p:cNvPr id="11" name="TextBox 10"/>
          <p:cNvSpPr txBox="1"/>
          <p:nvPr/>
        </p:nvSpPr>
        <p:spPr>
          <a:xfrm>
            <a:off x="971236" y="3196306"/>
            <a:ext cx="2124556" cy="369332"/>
          </a:xfrm>
          <a:prstGeom prst="rect">
            <a:avLst/>
          </a:prstGeom>
          <a:noFill/>
        </p:spPr>
        <p:txBody>
          <a:bodyPr wrap="none" rtlCol="0">
            <a:spAutoFit/>
          </a:bodyPr>
          <a:lstStyle/>
          <a:p>
            <a:r>
              <a:rPr lang="en-US" dirty="0" smtClean="0">
                <a:solidFill>
                  <a:schemeClr val="tx1">
                    <a:lumMod val="65000"/>
                    <a:lumOff val="35000"/>
                  </a:schemeClr>
                </a:solidFill>
              </a:rPr>
              <a:t>Desktop Automation</a:t>
            </a:r>
            <a:endParaRPr lang="en-US" dirty="0">
              <a:solidFill>
                <a:schemeClr val="tx1">
                  <a:lumMod val="65000"/>
                  <a:lumOff val="35000"/>
                </a:schemeClr>
              </a:solidFill>
            </a:endParaRPr>
          </a:p>
        </p:txBody>
      </p:sp>
      <p:sp>
        <p:nvSpPr>
          <p:cNvPr id="12" name="TextBox 11"/>
          <p:cNvSpPr txBox="1"/>
          <p:nvPr/>
        </p:nvSpPr>
        <p:spPr>
          <a:xfrm>
            <a:off x="556180" y="3932600"/>
            <a:ext cx="2227341" cy="923330"/>
          </a:xfrm>
          <a:prstGeom prst="rect">
            <a:avLst/>
          </a:prstGeom>
          <a:noFill/>
        </p:spPr>
        <p:txBody>
          <a:bodyPr wrap="none" rtlCol="0">
            <a:spAutoFit/>
          </a:bodyPr>
          <a:lstStyle/>
          <a:p>
            <a:r>
              <a:rPr lang="en-US" dirty="0" smtClean="0">
                <a:solidFill>
                  <a:schemeClr val="tx1">
                    <a:lumMod val="65000"/>
                    <a:lumOff val="35000"/>
                  </a:schemeClr>
                </a:solidFill>
              </a:rPr>
              <a:t>      Script Automation</a:t>
            </a:r>
          </a:p>
          <a:p>
            <a:endParaRPr lang="en-US" dirty="0" smtClean="0">
              <a:solidFill>
                <a:schemeClr val="tx1">
                  <a:lumMod val="65000"/>
                  <a:lumOff val="35000"/>
                </a:schemeClr>
              </a:solidFill>
            </a:endParaRPr>
          </a:p>
          <a:p>
            <a:r>
              <a:rPr lang="en-US" dirty="0" smtClean="0">
                <a:solidFill>
                  <a:schemeClr val="tx1">
                    <a:lumMod val="65000"/>
                    <a:lumOff val="35000"/>
                  </a:schemeClr>
                </a:solidFill>
              </a:rPr>
              <a:t>Run Book automation</a:t>
            </a:r>
            <a:endParaRPr lang="en-US" dirty="0">
              <a:solidFill>
                <a:schemeClr val="tx1">
                  <a:lumMod val="65000"/>
                  <a:lumOff val="35000"/>
                </a:schemeClr>
              </a:solidFill>
            </a:endParaRPr>
          </a:p>
        </p:txBody>
      </p:sp>
      <p:sp>
        <p:nvSpPr>
          <p:cNvPr id="13" name="TextBox 12"/>
          <p:cNvSpPr txBox="1"/>
          <p:nvPr/>
        </p:nvSpPr>
        <p:spPr>
          <a:xfrm>
            <a:off x="9238215" y="2296019"/>
            <a:ext cx="1859805" cy="369332"/>
          </a:xfrm>
          <a:prstGeom prst="rect">
            <a:avLst/>
          </a:prstGeom>
          <a:noFill/>
        </p:spPr>
        <p:txBody>
          <a:bodyPr wrap="none" rtlCol="0">
            <a:spAutoFit/>
          </a:bodyPr>
          <a:lstStyle/>
          <a:p>
            <a:r>
              <a:rPr lang="en-US" dirty="0" smtClean="0">
                <a:solidFill>
                  <a:schemeClr val="bg2">
                    <a:lumMod val="25000"/>
                  </a:schemeClr>
                </a:solidFill>
              </a:rPr>
              <a:t>      Deep Learning</a:t>
            </a:r>
            <a:endParaRPr lang="en-US" dirty="0">
              <a:solidFill>
                <a:schemeClr val="bg2">
                  <a:lumMod val="25000"/>
                </a:schemeClr>
              </a:solidFill>
            </a:endParaRPr>
          </a:p>
        </p:txBody>
      </p:sp>
      <p:sp>
        <p:nvSpPr>
          <p:cNvPr id="15" name="TextBox 14"/>
          <p:cNvSpPr txBox="1"/>
          <p:nvPr/>
        </p:nvSpPr>
        <p:spPr>
          <a:xfrm>
            <a:off x="9332751" y="3380973"/>
            <a:ext cx="1610184" cy="369332"/>
          </a:xfrm>
          <a:prstGeom prst="rect">
            <a:avLst/>
          </a:prstGeom>
          <a:noFill/>
        </p:spPr>
        <p:txBody>
          <a:bodyPr wrap="none" rtlCol="0">
            <a:spAutoFit/>
          </a:bodyPr>
          <a:lstStyle/>
          <a:p>
            <a:r>
              <a:rPr lang="en-US" dirty="0" smtClean="0">
                <a:solidFill>
                  <a:schemeClr val="bg2">
                    <a:lumMod val="25000"/>
                  </a:schemeClr>
                </a:solidFill>
              </a:rPr>
              <a:t>      Neural Nets</a:t>
            </a:r>
            <a:endParaRPr lang="en-US" dirty="0">
              <a:solidFill>
                <a:schemeClr val="bg2">
                  <a:lumMod val="25000"/>
                </a:schemeClr>
              </a:solidFill>
            </a:endParaRPr>
          </a:p>
        </p:txBody>
      </p:sp>
      <p:sp>
        <p:nvSpPr>
          <p:cNvPr id="16" name="TextBox 15"/>
          <p:cNvSpPr txBox="1"/>
          <p:nvPr/>
        </p:nvSpPr>
        <p:spPr>
          <a:xfrm>
            <a:off x="9173149" y="4477731"/>
            <a:ext cx="1978875" cy="369332"/>
          </a:xfrm>
          <a:prstGeom prst="rect">
            <a:avLst/>
          </a:prstGeom>
          <a:noFill/>
        </p:spPr>
        <p:txBody>
          <a:bodyPr wrap="none" rtlCol="0">
            <a:spAutoFit/>
          </a:bodyPr>
          <a:lstStyle/>
          <a:p>
            <a:r>
              <a:rPr lang="en-US" dirty="0" smtClean="0">
                <a:solidFill>
                  <a:schemeClr val="bg2">
                    <a:lumMod val="25000"/>
                  </a:schemeClr>
                </a:solidFill>
              </a:rPr>
              <a:t>      Fractal Sciences</a:t>
            </a:r>
            <a:endParaRPr lang="en-US" dirty="0">
              <a:solidFill>
                <a:schemeClr val="bg2">
                  <a:lumMod val="25000"/>
                </a:schemeClr>
              </a:solidFill>
            </a:endParaRPr>
          </a:p>
        </p:txBody>
      </p:sp>
      <p:sp>
        <p:nvSpPr>
          <p:cNvPr id="17" name="TextBox 16"/>
          <p:cNvSpPr txBox="1"/>
          <p:nvPr/>
        </p:nvSpPr>
        <p:spPr>
          <a:xfrm>
            <a:off x="1036952" y="5183055"/>
            <a:ext cx="2599622" cy="646331"/>
          </a:xfrm>
          <a:prstGeom prst="rect">
            <a:avLst/>
          </a:prstGeom>
          <a:noFill/>
        </p:spPr>
        <p:txBody>
          <a:bodyPr wrap="none" rtlCol="0">
            <a:spAutoFit/>
          </a:bodyPr>
          <a:lstStyle/>
          <a:p>
            <a:r>
              <a:rPr lang="en-US" b="1" i="1" dirty="0" smtClean="0">
                <a:solidFill>
                  <a:schemeClr val="accent1">
                    <a:lumMod val="50000"/>
                  </a:schemeClr>
                </a:solidFill>
              </a:rPr>
              <a:t>Rules Based</a:t>
            </a:r>
          </a:p>
          <a:p>
            <a:r>
              <a:rPr lang="en-US" b="1" i="1" dirty="0" smtClean="0">
                <a:solidFill>
                  <a:schemeClr val="accent1">
                    <a:lumMod val="50000"/>
                  </a:schemeClr>
                </a:solidFill>
              </a:rPr>
              <a:t>Requires structured data </a:t>
            </a:r>
            <a:endParaRPr lang="en-US" b="1" i="1" dirty="0">
              <a:solidFill>
                <a:schemeClr val="accent1">
                  <a:lumMod val="50000"/>
                </a:schemeClr>
              </a:solidFill>
            </a:endParaRPr>
          </a:p>
        </p:txBody>
      </p:sp>
      <p:sp>
        <p:nvSpPr>
          <p:cNvPr id="18" name="TextBox 17"/>
          <p:cNvSpPr txBox="1"/>
          <p:nvPr/>
        </p:nvSpPr>
        <p:spPr>
          <a:xfrm>
            <a:off x="9246317" y="5170254"/>
            <a:ext cx="2001189" cy="646331"/>
          </a:xfrm>
          <a:prstGeom prst="rect">
            <a:avLst/>
          </a:prstGeom>
          <a:noFill/>
        </p:spPr>
        <p:txBody>
          <a:bodyPr wrap="none" rtlCol="0">
            <a:spAutoFit/>
          </a:bodyPr>
          <a:lstStyle/>
          <a:p>
            <a:r>
              <a:rPr lang="en-US" b="1" i="1" dirty="0" smtClean="0">
                <a:solidFill>
                  <a:schemeClr val="accent1">
                    <a:lumMod val="50000"/>
                  </a:schemeClr>
                </a:solidFill>
              </a:rPr>
              <a:t>Judgment Based</a:t>
            </a:r>
          </a:p>
          <a:p>
            <a:r>
              <a:rPr lang="en-US" b="1" i="1" dirty="0" smtClean="0">
                <a:solidFill>
                  <a:schemeClr val="accent1">
                    <a:lumMod val="50000"/>
                  </a:schemeClr>
                </a:solidFill>
              </a:rPr>
              <a:t>Unstructured Data</a:t>
            </a:r>
            <a:endParaRPr lang="en-US" b="1" i="1" dirty="0">
              <a:solidFill>
                <a:schemeClr val="accent1">
                  <a:lumMod val="50000"/>
                </a:schemeClr>
              </a:solidFill>
            </a:endParaRPr>
          </a:p>
        </p:txBody>
      </p:sp>
      <p:sp>
        <p:nvSpPr>
          <p:cNvPr id="19" name="TextBox 18"/>
          <p:cNvSpPr txBox="1"/>
          <p:nvPr/>
        </p:nvSpPr>
        <p:spPr>
          <a:xfrm>
            <a:off x="6064183" y="2261154"/>
            <a:ext cx="2182008" cy="369332"/>
          </a:xfrm>
          <a:prstGeom prst="rect">
            <a:avLst/>
          </a:prstGeom>
          <a:noFill/>
        </p:spPr>
        <p:txBody>
          <a:bodyPr wrap="none" rtlCol="0">
            <a:spAutoFit/>
          </a:bodyPr>
          <a:lstStyle/>
          <a:p>
            <a:r>
              <a:rPr lang="en-US" dirty="0" smtClean="0">
                <a:solidFill>
                  <a:schemeClr val="bg2">
                    <a:lumMod val="25000"/>
                  </a:schemeClr>
                </a:solidFill>
              </a:rPr>
              <a:t>      Machine Learning</a:t>
            </a:r>
            <a:endParaRPr lang="en-US" dirty="0">
              <a:solidFill>
                <a:schemeClr val="bg2">
                  <a:lumMod val="25000"/>
                </a:schemeClr>
              </a:solidFill>
            </a:endParaRPr>
          </a:p>
        </p:txBody>
      </p:sp>
      <p:sp>
        <p:nvSpPr>
          <p:cNvPr id="20" name="TextBox 19"/>
          <p:cNvSpPr txBox="1"/>
          <p:nvPr/>
        </p:nvSpPr>
        <p:spPr>
          <a:xfrm>
            <a:off x="6586878" y="3031219"/>
            <a:ext cx="2068900" cy="369332"/>
          </a:xfrm>
          <a:prstGeom prst="rect">
            <a:avLst/>
          </a:prstGeom>
          <a:noFill/>
        </p:spPr>
        <p:txBody>
          <a:bodyPr wrap="none" rtlCol="0">
            <a:spAutoFit/>
          </a:bodyPr>
          <a:lstStyle/>
          <a:p>
            <a:r>
              <a:rPr lang="en-US" dirty="0" smtClean="0">
                <a:solidFill>
                  <a:schemeClr val="bg2">
                    <a:lumMod val="25000"/>
                  </a:schemeClr>
                </a:solidFill>
              </a:rPr>
              <a:t>      Computer Vision</a:t>
            </a:r>
            <a:endParaRPr lang="en-US" dirty="0">
              <a:solidFill>
                <a:schemeClr val="bg2">
                  <a:lumMod val="25000"/>
                </a:schemeClr>
              </a:solidFill>
            </a:endParaRPr>
          </a:p>
        </p:txBody>
      </p:sp>
      <p:sp>
        <p:nvSpPr>
          <p:cNvPr id="21" name="TextBox 20"/>
          <p:cNvSpPr txBox="1"/>
          <p:nvPr/>
        </p:nvSpPr>
        <p:spPr>
          <a:xfrm>
            <a:off x="6576139" y="3897059"/>
            <a:ext cx="2357761" cy="369332"/>
          </a:xfrm>
          <a:prstGeom prst="rect">
            <a:avLst/>
          </a:prstGeom>
          <a:noFill/>
        </p:spPr>
        <p:txBody>
          <a:bodyPr wrap="none" rtlCol="0">
            <a:spAutoFit/>
          </a:bodyPr>
          <a:lstStyle/>
          <a:p>
            <a:r>
              <a:rPr lang="en-US" dirty="0" smtClean="0">
                <a:solidFill>
                  <a:schemeClr val="bg2">
                    <a:lumMod val="25000"/>
                  </a:schemeClr>
                </a:solidFill>
              </a:rPr>
              <a:t>      Deep Data analytics</a:t>
            </a:r>
            <a:endParaRPr lang="en-US" dirty="0">
              <a:solidFill>
                <a:schemeClr val="bg2">
                  <a:lumMod val="25000"/>
                </a:schemeClr>
              </a:solidFill>
            </a:endParaRPr>
          </a:p>
        </p:txBody>
      </p:sp>
      <p:sp>
        <p:nvSpPr>
          <p:cNvPr id="22" name="TextBox 21"/>
          <p:cNvSpPr txBox="1"/>
          <p:nvPr/>
        </p:nvSpPr>
        <p:spPr>
          <a:xfrm>
            <a:off x="2765725" y="2782901"/>
            <a:ext cx="902811" cy="369332"/>
          </a:xfrm>
          <a:prstGeom prst="rect">
            <a:avLst/>
          </a:prstGeom>
          <a:noFill/>
        </p:spPr>
        <p:txBody>
          <a:bodyPr wrap="none" rtlCol="0">
            <a:spAutoFit/>
          </a:bodyPr>
          <a:lstStyle/>
          <a:p>
            <a:r>
              <a:rPr lang="en-US" dirty="0" smtClean="0">
                <a:solidFill>
                  <a:schemeClr val="bg2">
                    <a:lumMod val="25000"/>
                  </a:schemeClr>
                </a:solidFill>
              </a:rPr>
              <a:t>      OCR</a:t>
            </a:r>
          </a:p>
        </p:txBody>
      </p:sp>
      <p:sp>
        <p:nvSpPr>
          <p:cNvPr id="23" name="TextBox 22"/>
          <p:cNvSpPr txBox="1"/>
          <p:nvPr/>
        </p:nvSpPr>
        <p:spPr>
          <a:xfrm>
            <a:off x="6346038" y="2638668"/>
            <a:ext cx="955711" cy="369332"/>
          </a:xfrm>
          <a:prstGeom prst="rect">
            <a:avLst/>
          </a:prstGeom>
          <a:noFill/>
        </p:spPr>
        <p:txBody>
          <a:bodyPr wrap="none" rtlCol="0">
            <a:spAutoFit/>
          </a:bodyPr>
          <a:lstStyle/>
          <a:p>
            <a:r>
              <a:rPr lang="en-US" dirty="0" smtClean="0">
                <a:solidFill>
                  <a:schemeClr val="bg2">
                    <a:lumMod val="25000"/>
                  </a:schemeClr>
                </a:solidFill>
              </a:rPr>
              <a:t>      </a:t>
            </a:r>
            <a:r>
              <a:rPr lang="en-US" dirty="0" err="1">
                <a:solidFill>
                  <a:srgbClr val="C00000"/>
                </a:solidFill>
              </a:rPr>
              <a:t>i</a:t>
            </a:r>
            <a:r>
              <a:rPr lang="en-US" dirty="0" err="1" smtClean="0">
                <a:solidFill>
                  <a:srgbClr val="C00000"/>
                </a:solidFill>
              </a:rPr>
              <a:t>OCR</a:t>
            </a:r>
            <a:endParaRPr lang="en-US" dirty="0" smtClean="0">
              <a:solidFill>
                <a:srgbClr val="C00000"/>
              </a:solidFill>
            </a:endParaRPr>
          </a:p>
        </p:txBody>
      </p:sp>
      <p:sp>
        <p:nvSpPr>
          <p:cNvPr id="24" name="TextBox 23"/>
          <p:cNvSpPr txBox="1"/>
          <p:nvPr/>
        </p:nvSpPr>
        <p:spPr>
          <a:xfrm>
            <a:off x="5447302" y="2578257"/>
            <a:ext cx="867545" cy="369332"/>
          </a:xfrm>
          <a:prstGeom prst="rect">
            <a:avLst/>
          </a:prstGeom>
          <a:noFill/>
        </p:spPr>
        <p:txBody>
          <a:bodyPr wrap="none" rtlCol="0">
            <a:spAutoFit/>
          </a:bodyPr>
          <a:lstStyle/>
          <a:p>
            <a:r>
              <a:rPr lang="en-US" dirty="0" smtClean="0">
                <a:solidFill>
                  <a:schemeClr val="bg2">
                    <a:lumMod val="25000"/>
                  </a:schemeClr>
                </a:solidFill>
              </a:rPr>
              <a:t>      NLP</a:t>
            </a:r>
          </a:p>
        </p:txBody>
      </p:sp>
      <p:sp>
        <p:nvSpPr>
          <p:cNvPr id="25" name="TextBox 24"/>
          <p:cNvSpPr txBox="1"/>
          <p:nvPr/>
        </p:nvSpPr>
        <p:spPr>
          <a:xfrm>
            <a:off x="5147841" y="3046571"/>
            <a:ext cx="1497911" cy="369332"/>
          </a:xfrm>
          <a:prstGeom prst="rect">
            <a:avLst/>
          </a:prstGeom>
          <a:noFill/>
        </p:spPr>
        <p:txBody>
          <a:bodyPr wrap="none" rtlCol="0">
            <a:spAutoFit/>
          </a:bodyPr>
          <a:lstStyle/>
          <a:p>
            <a:r>
              <a:rPr lang="en-US" dirty="0" smtClean="0">
                <a:solidFill>
                  <a:schemeClr val="bg2">
                    <a:lumMod val="25000"/>
                  </a:schemeClr>
                </a:solidFill>
              </a:rPr>
              <a:t>      Biometrics</a:t>
            </a:r>
          </a:p>
        </p:txBody>
      </p:sp>
      <p:sp>
        <p:nvSpPr>
          <p:cNvPr id="26" name="TextBox 25"/>
          <p:cNvSpPr txBox="1"/>
          <p:nvPr/>
        </p:nvSpPr>
        <p:spPr>
          <a:xfrm>
            <a:off x="4212659" y="4293065"/>
            <a:ext cx="1197764" cy="369332"/>
          </a:xfrm>
          <a:prstGeom prst="rect">
            <a:avLst/>
          </a:prstGeom>
          <a:noFill/>
        </p:spPr>
        <p:txBody>
          <a:bodyPr wrap="none" rtlCol="0">
            <a:spAutoFit/>
          </a:bodyPr>
          <a:lstStyle/>
          <a:p>
            <a:r>
              <a:rPr lang="en-US" dirty="0" smtClean="0">
                <a:solidFill>
                  <a:srgbClr val="C00000"/>
                </a:solidFill>
                <a:latin typeface="Arial" panose="020B0604020202020204" pitchFamily="34" charset="0"/>
                <a:cs typeface="Arial" panose="020B0604020202020204" pitchFamily="34" charset="0"/>
              </a:rPr>
              <a:t>Chat Bots</a:t>
            </a:r>
          </a:p>
        </p:txBody>
      </p:sp>
      <p:sp>
        <p:nvSpPr>
          <p:cNvPr id="27" name="TextBox 26"/>
          <p:cNvSpPr txBox="1"/>
          <p:nvPr/>
        </p:nvSpPr>
        <p:spPr>
          <a:xfrm>
            <a:off x="6045333" y="3467466"/>
            <a:ext cx="1659429" cy="369332"/>
          </a:xfrm>
          <a:prstGeom prst="rect">
            <a:avLst/>
          </a:prstGeom>
          <a:noFill/>
        </p:spPr>
        <p:txBody>
          <a:bodyPr wrap="none" rtlCol="0">
            <a:spAutoFit/>
          </a:bodyPr>
          <a:lstStyle/>
          <a:p>
            <a:r>
              <a:rPr lang="en-US" dirty="0" smtClean="0">
                <a:solidFill>
                  <a:srgbClr val="C00000"/>
                </a:solidFill>
                <a:latin typeface="Arial" panose="020B0604020202020204" pitchFamily="34" charset="0"/>
                <a:cs typeface="Arial" panose="020B0604020202020204" pitchFamily="34" charset="0"/>
              </a:rPr>
              <a:t>Intent Engines</a:t>
            </a:r>
          </a:p>
        </p:txBody>
      </p:sp>
      <p:sp>
        <p:nvSpPr>
          <p:cNvPr id="29" name="TextBox 28"/>
          <p:cNvSpPr txBox="1"/>
          <p:nvPr/>
        </p:nvSpPr>
        <p:spPr>
          <a:xfrm>
            <a:off x="6548411" y="4257694"/>
            <a:ext cx="1967205" cy="369332"/>
          </a:xfrm>
          <a:prstGeom prst="rect">
            <a:avLst/>
          </a:prstGeom>
          <a:noFill/>
        </p:spPr>
        <p:txBody>
          <a:bodyPr wrap="none" rtlCol="0">
            <a:spAutoFit/>
          </a:bodyPr>
          <a:lstStyle/>
          <a:p>
            <a:r>
              <a:rPr lang="en-US" dirty="0" smtClean="0">
                <a:solidFill>
                  <a:srgbClr val="C00000"/>
                </a:solidFill>
                <a:latin typeface="Arial" panose="020B0604020202020204" pitchFamily="34" charset="0"/>
                <a:cs typeface="Arial" panose="020B0604020202020204" pitchFamily="34" charset="0"/>
              </a:rPr>
              <a:t>Intelligent Search</a:t>
            </a:r>
          </a:p>
        </p:txBody>
      </p:sp>
      <p:sp>
        <p:nvSpPr>
          <p:cNvPr id="30" name="TextBox 29"/>
          <p:cNvSpPr txBox="1"/>
          <p:nvPr/>
        </p:nvSpPr>
        <p:spPr>
          <a:xfrm>
            <a:off x="4826088" y="3872419"/>
            <a:ext cx="1604029" cy="369332"/>
          </a:xfrm>
          <a:prstGeom prst="rect">
            <a:avLst/>
          </a:prstGeom>
          <a:noFill/>
        </p:spPr>
        <p:txBody>
          <a:bodyPr wrap="none" rtlCol="0">
            <a:spAutoFit/>
          </a:bodyPr>
          <a:lstStyle/>
          <a:p>
            <a:r>
              <a:rPr lang="en-US" dirty="0" smtClean="0">
                <a:solidFill>
                  <a:srgbClr val="C00000"/>
                </a:solidFill>
                <a:latin typeface="Arial" panose="020B0604020202020204" pitchFamily="34" charset="0"/>
                <a:cs typeface="Arial" panose="020B0604020202020204" pitchFamily="34" charset="0"/>
              </a:rPr>
              <a:t>Virtual Agents</a:t>
            </a:r>
          </a:p>
        </p:txBody>
      </p:sp>
    </p:spTree>
    <p:extLst>
      <p:ext uri="{BB962C8B-B14F-4D97-AF65-F5344CB8AC3E}">
        <p14:creationId xmlns:p14="http://schemas.microsoft.com/office/powerpoint/2010/main" val="9561607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9858" y="1822508"/>
            <a:ext cx="11483591" cy="3186696"/>
          </a:xfrm>
          <a:prstGeom prst="rect">
            <a:avLst/>
          </a:prstGeom>
        </p:spPr>
      </p:pic>
      <p:sp>
        <p:nvSpPr>
          <p:cNvPr id="5" name="Rectangle 4"/>
          <p:cNvSpPr/>
          <p:nvPr/>
        </p:nvSpPr>
        <p:spPr>
          <a:xfrm>
            <a:off x="2567472" y="5319104"/>
            <a:ext cx="6317035" cy="1015663"/>
          </a:xfrm>
          <a:prstGeom prst="rect">
            <a:avLst/>
          </a:prstGeom>
          <a:solidFill>
            <a:schemeClr val="accent1">
              <a:lumMod val="40000"/>
              <a:lumOff val="60000"/>
            </a:schemeClr>
          </a:solidFill>
        </p:spPr>
        <p:txBody>
          <a:bodyPr wrap="square">
            <a:spAutoFit/>
          </a:bodyPr>
          <a:lstStyle/>
          <a:p>
            <a:pPr marL="342900" indent="-342900">
              <a:buFont typeface="Arial" panose="020B0604020202020204" pitchFamily="34" charset="0"/>
              <a:buChar char="•"/>
            </a:pPr>
            <a:r>
              <a:rPr lang="en-US" sz="2000" i="1" dirty="0"/>
              <a:t>speech to text, </a:t>
            </a:r>
            <a:r>
              <a:rPr lang="en-US" sz="2000" i="1" dirty="0" smtClean="0"/>
              <a:t>robotics, data ingestion - DO</a:t>
            </a:r>
            <a:endParaRPr lang="en-US" sz="2000" i="1" dirty="0"/>
          </a:p>
          <a:p>
            <a:pPr marL="800100" lvl="1" indent="-342900">
              <a:buFont typeface="Arial" panose="020B0604020202020204" pitchFamily="34" charset="0"/>
              <a:buChar char="•"/>
            </a:pPr>
            <a:r>
              <a:rPr lang="en-US" sz="2000" i="1" dirty="0"/>
              <a:t>AI utilities drive the </a:t>
            </a:r>
            <a:r>
              <a:rPr lang="en-US" sz="2000" i="1" dirty="0" smtClean="0"/>
              <a:t>THINK and LEARN</a:t>
            </a:r>
            <a:endParaRPr lang="en-US" sz="2000" i="1" dirty="0"/>
          </a:p>
          <a:p>
            <a:pPr marL="1257300" lvl="2" indent="-342900">
              <a:buFont typeface="Arial" panose="020B0604020202020204" pitchFamily="34" charset="0"/>
              <a:buChar char="•"/>
            </a:pPr>
            <a:r>
              <a:rPr lang="en-US" sz="2000" i="1" dirty="0"/>
              <a:t>Data readiness will determine success</a:t>
            </a:r>
          </a:p>
        </p:txBody>
      </p:sp>
      <p:sp>
        <p:nvSpPr>
          <p:cNvPr id="6" name="Title 1"/>
          <p:cNvSpPr txBox="1">
            <a:spLocks/>
          </p:cNvSpPr>
          <p:nvPr/>
        </p:nvSpPr>
        <p:spPr>
          <a:xfrm>
            <a:off x="912471" y="49694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t>Organizing AI and IA components</a:t>
            </a:r>
          </a:p>
        </p:txBody>
      </p:sp>
    </p:spTree>
    <p:extLst>
      <p:ext uri="{BB962C8B-B14F-4D97-AF65-F5344CB8AC3E}">
        <p14:creationId xmlns:p14="http://schemas.microsoft.com/office/powerpoint/2010/main" val="21412721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1322173" y="3876937"/>
            <a:ext cx="2376983" cy="2084367"/>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Predicting</a:t>
            </a:r>
          </a:p>
        </p:txBody>
      </p:sp>
      <p:sp>
        <p:nvSpPr>
          <p:cNvPr id="4" name="Oval 3"/>
          <p:cNvSpPr/>
          <p:nvPr/>
        </p:nvSpPr>
        <p:spPr>
          <a:xfrm>
            <a:off x="7576752" y="3876937"/>
            <a:ext cx="2783306" cy="2674692"/>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Process Improvement</a:t>
            </a:r>
          </a:p>
        </p:txBody>
      </p:sp>
      <p:sp>
        <p:nvSpPr>
          <p:cNvPr id="5" name="Oval 4"/>
          <p:cNvSpPr/>
          <p:nvPr/>
        </p:nvSpPr>
        <p:spPr>
          <a:xfrm>
            <a:off x="4228070" y="2636112"/>
            <a:ext cx="2648711" cy="2283571"/>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Client experience </a:t>
            </a:r>
          </a:p>
        </p:txBody>
      </p:sp>
      <p:sp>
        <p:nvSpPr>
          <p:cNvPr id="6" name="Title 1"/>
          <p:cNvSpPr txBox="1">
            <a:spLocks/>
          </p:cNvSpPr>
          <p:nvPr/>
        </p:nvSpPr>
        <p:spPr>
          <a:xfrm>
            <a:off x="912471" y="77920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Organization have many pockets of AI organized on </a:t>
            </a:r>
            <a:r>
              <a:rPr lang="en-US" dirty="0" smtClean="0"/>
              <a:t>outcomes</a:t>
            </a:r>
            <a:endParaRPr lang="en-US" dirty="0"/>
          </a:p>
        </p:txBody>
      </p:sp>
    </p:spTree>
    <p:extLst>
      <p:ext uri="{BB962C8B-B14F-4D97-AF65-F5344CB8AC3E}">
        <p14:creationId xmlns:p14="http://schemas.microsoft.com/office/powerpoint/2010/main" val="26149701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956538" y="849484"/>
            <a:ext cx="10515600" cy="1325563"/>
          </a:xfrm>
        </p:spPr>
        <p:txBody>
          <a:bodyPr/>
          <a:lstStyle/>
          <a:p>
            <a:r>
              <a:rPr lang="en-US" b="1" dirty="0"/>
              <a:t>Chat Bot / </a:t>
            </a:r>
            <a:r>
              <a:rPr lang="en-US" dirty="0"/>
              <a:t>Virtual assistant unpacked</a:t>
            </a:r>
            <a:br>
              <a:rPr lang="en-US" dirty="0"/>
            </a:br>
            <a:endParaRPr lang="en-US" dirty="0"/>
          </a:p>
        </p:txBody>
      </p:sp>
      <p:sp>
        <p:nvSpPr>
          <p:cNvPr id="4" name="Oval 3"/>
          <p:cNvSpPr/>
          <p:nvPr/>
        </p:nvSpPr>
        <p:spPr>
          <a:xfrm>
            <a:off x="4980780" y="3904532"/>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5" name="Oval 4"/>
          <p:cNvSpPr/>
          <p:nvPr/>
        </p:nvSpPr>
        <p:spPr>
          <a:xfrm>
            <a:off x="6343788" y="2697399"/>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6" name="Oval 5"/>
          <p:cNvSpPr/>
          <p:nvPr/>
        </p:nvSpPr>
        <p:spPr>
          <a:xfrm>
            <a:off x="7525253" y="3710434"/>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cxnSp>
        <p:nvCxnSpPr>
          <p:cNvPr id="8" name="Straight Connector 7"/>
          <p:cNvCxnSpPr>
            <a:stCxn id="4" idx="7"/>
            <a:endCxn id="5" idx="3"/>
          </p:cNvCxnSpPr>
          <p:nvPr/>
        </p:nvCxnSpPr>
        <p:spPr>
          <a:xfrm flipV="1">
            <a:off x="5761269" y="3477888"/>
            <a:ext cx="716430" cy="560555"/>
          </a:xfrm>
          <a:prstGeom prst="line">
            <a:avLst/>
          </a:prstGeom>
          <a:ln w="44450"/>
        </p:spPr>
        <p:style>
          <a:lnRef idx="1">
            <a:schemeClr val="accent1"/>
          </a:lnRef>
          <a:fillRef idx="0">
            <a:schemeClr val="accent1"/>
          </a:fillRef>
          <a:effectRef idx="0">
            <a:schemeClr val="accent1"/>
          </a:effectRef>
          <a:fontRef idx="minor">
            <a:schemeClr val="tx1"/>
          </a:fontRef>
        </p:style>
      </p:cxnSp>
      <p:cxnSp>
        <p:nvCxnSpPr>
          <p:cNvPr id="11" name="Straight Connector 10"/>
          <p:cNvCxnSpPr>
            <a:stCxn id="6" idx="1"/>
            <a:endCxn id="5" idx="5"/>
          </p:cNvCxnSpPr>
          <p:nvPr/>
        </p:nvCxnSpPr>
        <p:spPr>
          <a:xfrm flipH="1" flipV="1">
            <a:off x="7124277" y="3477888"/>
            <a:ext cx="534887" cy="366457"/>
          </a:xfrm>
          <a:prstGeom prst="line">
            <a:avLst/>
          </a:prstGeom>
          <a:ln w="44450"/>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779650" y="4997402"/>
            <a:ext cx="1434688" cy="369332"/>
          </a:xfrm>
          <a:prstGeom prst="rect">
            <a:avLst/>
          </a:prstGeom>
          <a:noFill/>
        </p:spPr>
        <p:txBody>
          <a:bodyPr wrap="none" rtlCol="0">
            <a:spAutoFit/>
          </a:bodyPr>
          <a:lstStyle/>
          <a:p>
            <a:r>
              <a:rPr lang="en-US" dirty="0"/>
              <a:t>Intent Engine</a:t>
            </a:r>
          </a:p>
        </p:txBody>
      </p:sp>
      <p:sp>
        <p:nvSpPr>
          <p:cNvPr id="18" name="TextBox 17"/>
          <p:cNvSpPr txBox="1"/>
          <p:nvPr/>
        </p:nvSpPr>
        <p:spPr>
          <a:xfrm>
            <a:off x="5838482" y="2267476"/>
            <a:ext cx="2011769" cy="369332"/>
          </a:xfrm>
          <a:prstGeom prst="rect">
            <a:avLst/>
          </a:prstGeom>
          <a:noFill/>
        </p:spPr>
        <p:txBody>
          <a:bodyPr wrap="none" rtlCol="0">
            <a:spAutoFit/>
          </a:bodyPr>
          <a:lstStyle/>
          <a:p>
            <a:r>
              <a:rPr lang="en-US" dirty="0"/>
              <a:t>Intelligence Search</a:t>
            </a:r>
          </a:p>
        </p:txBody>
      </p:sp>
      <p:sp>
        <p:nvSpPr>
          <p:cNvPr id="21" name="TextBox 20"/>
          <p:cNvSpPr txBox="1"/>
          <p:nvPr/>
        </p:nvSpPr>
        <p:spPr>
          <a:xfrm>
            <a:off x="8341247" y="4422988"/>
            <a:ext cx="1190839" cy="369332"/>
          </a:xfrm>
          <a:prstGeom prst="rect">
            <a:avLst/>
          </a:prstGeom>
          <a:noFill/>
        </p:spPr>
        <p:txBody>
          <a:bodyPr wrap="none" rtlCol="0">
            <a:spAutoFit/>
          </a:bodyPr>
          <a:lstStyle/>
          <a:p>
            <a:r>
              <a:rPr lang="en-US" dirty="0"/>
              <a:t>Fulfillment</a:t>
            </a:r>
          </a:p>
        </p:txBody>
      </p:sp>
      <p:sp>
        <p:nvSpPr>
          <p:cNvPr id="25" name="TextBox 24"/>
          <p:cNvSpPr txBox="1"/>
          <p:nvPr/>
        </p:nvSpPr>
        <p:spPr>
          <a:xfrm>
            <a:off x="1352535" y="2082976"/>
            <a:ext cx="1082348" cy="646331"/>
          </a:xfrm>
          <a:prstGeom prst="rect">
            <a:avLst/>
          </a:prstGeom>
          <a:noFill/>
        </p:spPr>
        <p:txBody>
          <a:bodyPr wrap="none" rtlCol="0">
            <a:spAutoFit/>
          </a:bodyPr>
          <a:lstStyle/>
          <a:p>
            <a:r>
              <a:rPr lang="en-US" dirty="0">
                <a:latin typeface="Arial" panose="020B0604020202020204" pitchFamily="34" charset="0"/>
                <a:cs typeface="Arial" panose="020B0604020202020204" pitchFamily="34" charset="0"/>
              </a:rPr>
              <a:t>User</a:t>
            </a:r>
          </a:p>
          <a:p>
            <a:r>
              <a:rPr lang="en-US" dirty="0">
                <a:latin typeface="Arial" panose="020B0604020202020204" pitchFamily="34" charset="0"/>
                <a:cs typeface="Arial" panose="020B0604020202020204" pitchFamily="34" charset="0"/>
              </a:rPr>
              <a:t>Interface</a:t>
            </a:r>
          </a:p>
        </p:txBody>
      </p:sp>
      <p:sp>
        <p:nvSpPr>
          <p:cNvPr id="27" name="TextBox 26"/>
          <p:cNvSpPr txBox="1"/>
          <p:nvPr/>
        </p:nvSpPr>
        <p:spPr>
          <a:xfrm>
            <a:off x="906005" y="3501134"/>
            <a:ext cx="1148452" cy="923330"/>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Direct Machine Text</a:t>
            </a:r>
          </a:p>
        </p:txBody>
      </p:sp>
      <p:sp>
        <p:nvSpPr>
          <p:cNvPr id="29" name="TextBox 28"/>
          <p:cNvSpPr txBox="1"/>
          <p:nvPr/>
        </p:nvSpPr>
        <p:spPr>
          <a:xfrm>
            <a:off x="1273943" y="5140080"/>
            <a:ext cx="995707" cy="923330"/>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Voice / Face </a:t>
            </a:r>
            <a:r>
              <a:rPr lang="en-US" dirty="0" smtClean="0">
                <a:latin typeface="Arial" panose="020B0604020202020204" pitchFamily="34" charset="0"/>
                <a:cs typeface="Arial" panose="020B0604020202020204" pitchFamily="34" charset="0"/>
              </a:rPr>
              <a:t>to face</a:t>
            </a:r>
            <a:endParaRPr lang="en-US" dirty="0">
              <a:latin typeface="Arial" panose="020B0604020202020204" pitchFamily="34" charset="0"/>
              <a:cs typeface="Arial" panose="020B0604020202020204" pitchFamily="34" charset="0"/>
            </a:endParaRPr>
          </a:p>
        </p:txBody>
      </p:sp>
      <p:sp>
        <p:nvSpPr>
          <p:cNvPr id="30" name="Isosceles Triangle 29"/>
          <p:cNvSpPr/>
          <p:nvPr/>
        </p:nvSpPr>
        <p:spPr>
          <a:xfrm rot="5400000">
            <a:off x="2109051" y="3941689"/>
            <a:ext cx="3907853" cy="374569"/>
          </a:xfrm>
          <a:prstGeom prst="triangl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6789385" y="5039516"/>
            <a:ext cx="5031677" cy="1015663"/>
          </a:xfrm>
          <a:prstGeom prst="rect">
            <a:avLst/>
          </a:prstGeom>
          <a:solidFill>
            <a:schemeClr val="accent1">
              <a:lumMod val="40000"/>
              <a:lumOff val="60000"/>
            </a:schemeClr>
          </a:solidFill>
        </p:spPr>
        <p:txBody>
          <a:bodyPr wrap="square">
            <a:spAutoFit/>
          </a:bodyPr>
          <a:lstStyle/>
          <a:p>
            <a:r>
              <a:rPr lang="en-US" sz="2000" i="1" dirty="0"/>
              <a:t>Lots of Hype</a:t>
            </a:r>
          </a:p>
          <a:p>
            <a:r>
              <a:rPr lang="en-US" sz="2000" i="1" dirty="0"/>
              <a:t>	Lots of Tools</a:t>
            </a:r>
          </a:p>
          <a:p>
            <a:r>
              <a:rPr lang="en-US" sz="2000" i="1" dirty="0"/>
              <a:t>		</a:t>
            </a:r>
            <a:r>
              <a:rPr lang="en-US" sz="2000" i="1" dirty="0" smtClean="0"/>
              <a:t>Complicated to put together</a:t>
            </a:r>
            <a:endParaRPr lang="en-US" sz="2000" i="1"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01682" y="2007271"/>
            <a:ext cx="1089514" cy="1089514"/>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7506" y="4997402"/>
            <a:ext cx="1240128" cy="1240128"/>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52337" y="3366374"/>
            <a:ext cx="1190563" cy="1190563"/>
          </a:xfrm>
          <a:prstGeom prst="rect">
            <a:avLst/>
          </a:prstGeom>
        </p:spPr>
      </p:pic>
    </p:spTree>
    <p:extLst>
      <p:ext uri="{BB962C8B-B14F-4D97-AF65-F5344CB8AC3E}">
        <p14:creationId xmlns:p14="http://schemas.microsoft.com/office/powerpoint/2010/main" val="39795388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890437" y="320675"/>
            <a:ext cx="10515600" cy="1325563"/>
          </a:xfrm>
        </p:spPr>
        <p:txBody>
          <a:bodyPr/>
          <a:lstStyle/>
          <a:p>
            <a:r>
              <a:rPr lang="en-US" dirty="0"/>
              <a:t>Lots of </a:t>
            </a:r>
            <a:r>
              <a:rPr lang="en-US" b="1" dirty="0"/>
              <a:t>experimentation and learning</a:t>
            </a:r>
          </a:p>
        </p:txBody>
      </p:sp>
      <p:sp>
        <p:nvSpPr>
          <p:cNvPr id="3" name="Content Placeholder 2"/>
          <p:cNvSpPr>
            <a:spLocks noGrp="1"/>
          </p:cNvSpPr>
          <p:nvPr>
            <p:ph idx="1"/>
          </p:nvPr>
        </p:nvSpPr>
        <p:spPr/>
        <p:txBody>
          <a:bodyPr/>
          <a:lstStyle/>
          <a:p>
            <a:r>
              <a:rPr lang="en-US" dirty="0"/>
              <a:t>Insert info from </a:t>
            </a:r>
          </a:p>
        </p:txBody>
      </p:sp>
      <p:pic>
        <p:nvPicPr>
          <p:cNvPr id="4" name="Picture 3"/>
          <p:cNvPicPr>
            <a:picLocks noChangeAspect="1"/>
          </p:cNvPicPr>
          <p:nvPr/>
        </p:nvPicPr>
        <p:blipFill>
          <a:blip r:embed="rId2"/>
          <a:stretch>
            <a:fillRect/>
          </a:stretch>
        </p:blipFill>
        <p:spPr>
          <a:xfrm>
            <a:off x="692134" y="1492786"/>
            <a:ext cx="6675387" cy="5365214"/>
          </a:xfrm>
          <a:prstGeom prst="rect">
            <a:avLst/>
          </a:prstGeom>
        </p:spPr>
      </p:pic>
      <p:sp>
        <p:nvSpPr>
          <p:cNvPr id="5" name="Rectangle 4"/>
          <p:cNvSpPr/>
          <p:nvPr/>
        </p:nvSpPr>
        <p:spPr>
          <a:xfrm>
            <a:off x="5903499" y="3316137"/>
            <a:ext cx="5450301" cy="1015663"/>
          </a:xfrm>
          <a:prstGeom prst="rect">
            <a:avLst/>
          </a:prstGeom>
          <a:solidFill>
            <a:schemeClr val="accent1">
              <a:lumMod val="40000"/>
              <a:lumOff val="60000"/>
            </a:schemeClr>
          </a:solidFill>
        </p:spPr>
        <p:txBody>
          <a:bodyPr wrap="square">
            <a:spAutoFit/>
          </a:bodyPr>
          <a:lstStyle/>
          <a:p>
            <a:r>
              <a:rPr lang="en-US" sz="2000" i="1" dirty="0"/>
              <a:t>Most of the industry is learning and piloting…… which speaks to the mindset shift and readiness effort</a:t>
            </a:r>
          </a:p>
        </p:txBody>
      </p:sp>
    </p:spTree>
    <p:extLst>
      <p:ext uri="{BB962C8B-B14F-4D97-AF65-F5344CB8AC3E}">
        <p14:creationId xmlns:p14="http://schemas.microsoft.com/office/powerpoint/2010/main" val="5585729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a:t>Generational opportunity</a:t>
            </a:r>
          </a:p>
          <a:p>
            <a:endParaRPr lang="en-US" dirty="0"/>
          </a:p>
          <a:p>
            <a:pPr marL="0" indent="0">
              <a:buNone/>
            </a:pPr>
            <a:r>
              <a:rPr lang="en-US" dirty="0"/>
              <a:t>	AI not a thing – how things fit together</a:t>
            </a:r>
          </a:p>
          <a:p>
            <a:endParaRPr lang="en-US" dirty="0"/>
          </a:p>
          <a:p>
            <a:pPr marL="0" indent="0">
              <a:buNone/>
            </a:pPr>
            <a:r>
              <a:rPr lang="en-US" dirty="0"/>
              <a:t>		Sense, Learn, </a:t>
            </a:r>
            <a:r>
              <a:rPr lang="en-US" dirty="0" smtClean="0"/>
              <a:t>Do</a:t>
            </a:r>
            <a:endParaRPr lang="en-US" dirty="0"/>
          </a:p>
          <a:p>
            <a:endParaRPr lang="en-US" dirty="0"/>
          </a:p>
          <a:p>
            <a:pPr marL="0" indent="0">
              <a:buNone/>
            </a:pPr>
            <a:r>
              <a:rPr lang="en-US" dirty="0"/>
              <a:t>			AI </a:t>
            </a:r>
            <a:r>
              <a:rPr lang="en-US" dirty="0" smtClean="0"/>
              <a:t>is in early stages</a:t>
            </a:r>
            <a:endParaRPr lang="en-US" dirty="0"/>
          </a:p>
          <a:p>
            <a:endParaRPr lang="en-US" dirty="0"/>
          </a:p>
          <a:p>
            <a:endParaRPr lang="en-US" dirty="0"/>
          </a:p>
        </p:txBody>
      </p:sp>
    </p:spTree>
    <p:extLst>
      <p:ext uri="{BB962C8B-B14F-4D97-AF65-F5344CB8AC3E}">
        <p14:creationId xmlns:p14="http://schemas.microsoft.com/office/powerpoint/2010/main" val="5909205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978572" y="500062"/>
            <a:ext cx="10515600" cy="1325563"/>
          </a:xfrm>
        </p:spPr>
        <p:txBody>
          <a:bodyPr/>
          <a:lstStyle/>
          <a:p>
            <a:r>
              <a:rPr lang="en-US" dirty="0"/>
              <a:t>THE </a:t>
            </a:r>
            <a:r>
              <a:rPr lang="en-US" b="1" dirty="0"/>
              <a:t>Mindset</a:t>
            </a:r>
            <a:r>
              <a:rPr lang="en-US" dirty="0"/>
              <a:t> shift:</a:t>
            </a:r>
          </a:p>
        </p:txBody>
      </p:sp>
      <p:sp>
        <p:nvSpPr>
          <p:cNvPr id="3" name="Content Placeholder 2"/>
          <p:cNvSpPr>
            <a:spLocks noGrp="1"/>
          </p:cNvSpPr>
          <p:nvPr>
            <p:ph idx="1"/>
          </p:nvPr>
        </p:nvSpPr>
        <p:spPr>
          <a:xfrm>
            <a:off x="1474813" y="1707916"/>
            <a:ext cx="10515600" cy="4700703"/>
          </a:xfrm>
        </p:spPr>
        <p:txBody>
          <a:bodyPr>
            <a:normAutofit/>
          </a:bodyPr>
          <a:lstStyle/>
          <a:p>
            <a:endParaRPr lang="en-US" dirty="0"/>
          </a:p>
          <a:p>
            <a:pPr marL="0" indent="0">
              <a:buNone/>
            </a:pPr>
            <a:r>
              <a:rPr lang="en-US" sz="2400" dirty="0"/>
              <a:t>Build new			Integration - How things fit together </a:t>
            </a:r>
          </a:p>
          <a:p>
            <a:endParaRPr lang="en-US" sz="2400" dirty="0"/>
          </a:p>
          <a:p>
            <a:pPr marL="0" indent="0">
              <a:buNone/>
            </a:pPr>
            <a:r>
              <a:rPr lang="en-US" sz="2400" dirty="0"/>
              <a:t>Ownership			Enablement – How do I enable……. </a:t>
            </a:r>
          </a:p>
          <a:p>
            <a:pPr marL="0" indent="0">
              <a:buNone/>
            </a:pPr>
            <a:endParaRPr lang="en-US" sz="2400" dirty="0"/>
          </a:p>
          <a:p>
            <a:pPr marL="0" indent="0">
              <a:buNone/>
            </a:pPr>
            <a:r>
              <a:rPr lang="en-US" sz="2400" dirty="0" err="1"/>
              <a:t>Silo‘d</a:t>
            </a:r>
            <a:r>
              <a:rPr lang="en-US" sz="2400" dirty="0"/>
              <a:t> accountability		Hybrid Teams – Work as one team…. </a:t>
            </a:r>
          </a:p>
          <a:p>
            <a:pPr marL="0" indent="0">
              <a:buNone/>
            </a:pPr>
            <a:endParaRPr lang="en-US" sz="2400" dirty="0"/>
          </a:p>
          <a:p>
            <a:pPr marL="0" indent="0">
              <a:buNone/>
            </a:pPr>
            <a:r>
              <a:rPr lang="en-US" sz="2400" dirty="0"/>
              <a:t>Linear process			Event driven process</a:t>
            </a:r>
          </a:p>
          <a:p>
            <a:endParaRPr lang="en-US" sz="2400" dirty="0"/>
          </a:p>
          <a:p>
            <a:endParaRPr lang="en-US" dirty="0"/>
          </a:p>
          <a:p>
            <a:endParaRPr lang="en-US" dirty="0"/>
          </a:p>
          <a:p>
            <a:endParaRPr lang="en-US" dirty="0"/>
          </a:p>
        </p:txBody>
      </p:sp>
      <p:sp>
        <p:nvSpPr>
          <p:cNvPr id="4" name="TextBox 3"/>
          <p:cNvSpPr txBox="1"/>
          <p:nvPr/>
        </p:nvSpPr>
        <p:spPr>
          <a:xfrm>
            <a:off x="1500434" y="1707917"/>
            <a:ext cx="1058495" cy="461665"/>
          </a:xfrm>
          <a:prstGeom prst="rect">
            <a:avLst/>
          </a:prstGeom>
          <a:noFill/>
        </p:spPr>
        <p:txBody>
          <a:bodyPr wrap="none" rtlCol="0">
            <a:spAutoFit/>
          </a:bodyPr>
          <a:lstStyle/>
          <a:p>
            <a:r>
              <a:rPr lang="en-US" sz="2400" b="1" dirty="0"/>
              <a:t>FROM:</a:t>
            </a:r>
          </a:p>
        </p:txBody>
      </p:sp>
      <p:sp>
        <p:nvSpPr>
          <p:cNvPr id="5" name="TextBox 4"/>
          <p:cNvSpPr txBox="1"/>
          <p:nvPr/>
        </p:nvSpPr>
        <p:spPr>
          <a:xfrm>
            <a:off x="5162223" y="1707916"/>
            <a:ext cx="622030" cy="461665"/>
          </a:xfrm>
          <a:prstGeom prst="rect">
            <a:avLst/>
          </a:prstGeom>
          <a:noFill/>
        </p:spPr>
        <p:txBody>
          <a:bodyPr wrap="none" rtlCol="0">
            <a:spAutoFit/>
          </a:bodyPr>
          <a:lstStyle/>
          <a:p>
            <a:r>
              <a:rPr lang="en-US" sz="2400" b="1" dirty="0"/>
              <a:t>TO:</a:t>
            </a:r>
          </a:p>
        </p:txBody>
      </p:sp>
      <p:sp>
        <p:nvSpPr>
          <p:cNvPr id="6" name="Овал 4"/>
          <p:cNvSpPr/>
          <p:nvPr/>
        </p:nvSpPr>
        <p:spPr>
          <a:xfrm>
            <a:off x="1309608" y="455708"/>
            <a:ext cx="165205" cy="165205"/>
          </a:xfrm>
          <a:prstGeom prst="ellipse">
            <a:avLst/>
          </a:prstGeom>
          <a:solidFill>
            <a:srgbClr val="63B66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dirty="0">
              <a:ln>
                <a:noFill/>
              </a:ln>
              <a:solidFill>
                <a:prstClr val="white"/>
              </a:solidFill>
              <a:effectLst/>
              <a:uLnTx/>
              <a:uFillTx/>
              <a:latin typeface="King"/>
              <a:ea typeface="+mn-ea"/>
              <a:cs typeface="+mn-cs"/>
            </a:endParaRPr>
          </a:p>
        </p:txBody>
      </p:sp>
      <p:sp>
        <p:nvSpPr>
          <p:cNvPr id="8" name="Isosceles Triangle 7"/>
          <p:cNvSpPr/>
          <p:nvPr/>
        </p:nvSpPr>
        <p:spPr>
          <a:xfrm rot="10800000">
            <a:off x="2119662" y="5469615"/>
            <a:ext cx="5556697" cy="29429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928615" y="5886207"/>
            <a:ext cx="6218849" cy="400110"/>
          </a:xfrm>
          <a:prstGeom prst="rect">
            <a:avLst/>
          </a:prstGeom>
          <a:solidFill>
            <a:schemeClr val="accent1">
              <a:lumMod val="40000"/>
              <a:lumOff val="60000"/>
            </a:schemeClr>
          </a:solidFill>
        </p:spPr>
        <p:txBody>
          <a:bodyPr wrap="square">
            <a:spAutoFit/>
          </a:bodyPr>
          <a:lstStyle/>
          <a:p>
            <a:r>
              <a:rPr lang="en-US" sz="2000" i="1" dirty="0"/>
              <a:t>How we work, How we business Case, New Concepts </a:t>
            </a:r>
          </a:p>
        </p:txBody>
      </p:sp>
    </p:spTree>
    <p:extLst>
      <p:ext uri="{BB962C8B-B14F-4D97-AF65-F5344CB8AC3E}">
        <p14:creationId xmlns:p14="http://schemas.microsoft.com/office/powerpoint/2010/main" val="42421980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a:t>Operating model</a:t>
            </a:r>
          </a:p>
          <a:p>
            <a:pPr lvl="1"/>
            <a:r>
              <a:rPr lang="en-US" dirty="0"/>
              <a:t>Business and Tech teams operating as one team</a:t>
            </a:r>
          </a:p>
          <a:p>
            <a:pPr lvl="1"/>
            <a:r>
              <a:rPr lang="en-US" dirty="0"/>
              <a:t>Experience / culture first</a:t>
            </a:r>
          </a:p>
          <a:p>
            <a:pPr lvl="1"/>
            <a:r>
              <a:rPr lang="en-US" dirty="0"/>
              <a:t>Day 2 or BAU of the future</a:t>
            </a:r>
          </a:p>
          <a:p>
            <a:endParaRPr lang="en-US" dirty="0"/>
          </a:p>
          <a:p>
            <a:r>
              <a:rPr lang="en-US" dirty="0"/>
              <a:t>How we work </a:t>
            </a:r>
          </a:p>
          <a:p>
            <a:pPr lvl="1"/>
            <a:r>
              <a:rPr lang="en-US" dirty="0"/>
              <a:t>Agile, Waterfall, Iterative Waterfall</a:t>
            </a:r>
          </a:p>
          <a:p>
            <a:pPr lvl="1"/>
            <a:r>
              <a:rPr lang="en-US" dirty="0"/>
              <a:t>Implications of all existing</a:t>
            </a:r>
          </a:p>
          <a:p>
            <a:endParaRPr lang="en-US" dirty="0"/>
          </a:p>
          <a:p>
            <a:r>
              <a:rPr lang="en-US" dirty="0"/>
              <a:t>Prioritization metrics = Speed and agility</a:t>
            </a:r>
          </a:p>
          <a:p>
            <a:endParaRPr lang="en-US" dirty="0"/>
          </a:p>
        </p:txBody>
      </p:sp>
      <p:sp>
        <p:nvSpPr>
          <p:cNvPr id="3" name="Title 1"/>
          <p:cNvSpPr txBox="1">
            <a:spLocks/>
          </p:cNvSpPr>
          <p:nvPr/>
        </p:nvSpPr>
        <p:spPr>
          <a:xfrm>
            <a:off x="917070" y="45570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How we </a:t>
            </a:r>
            <a:r>
              <a:rPr lang="en-US" b="1" dirty="0"/>
              <a:t>Work Shift</a:t>
            </a:r>
          </a:p>
        </p:txBody>
      </p:sp>
      <p:sp>
        <p:nvSpPr>
          <p:cNvPr id="4" name="Oval 3"/>
          <p:cNvSpPr/>
          <p:nvPr/>
        </p:nvSpPr>
        <p:spPr>
          <a:xfrm>
            <a:off x="7698617" y="2042164"/>
            <a:ext cx="2633031" cy="2038120"/>
          </a:xfrm>
          <a:prstGeom prst="ellipse">
            <a:avLst/>
          </a:prstGeom>
          <a:solidFill>
            <a:schemeClr val="accent1">
              <a:alpha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b" anchorCtr="1"/>
          <a:lstStyle/>
          <a:p>
            <a:pPr algn="ctr"/>
            <a:r>
              <a:rPr lang="en-US" dirty="0">
                <a:solidFill>
                  <a:schemeClr val="tx1"/>
                </a:solidFill>
              </a:rPr>
              <a:t>Business</a:t>
            </a:r>
          </a:p>
        </p:txBody>
      </p:sp>
      <p:sp>
        <p:nvSpPr>
          <p:cNvPr id="5" name="Oval 4"/>
          <p:cNvSpPr/>
          <p:nvPr/>
        </p:nvSpPr>
        <p:spPr>
          <a:xfrm>
            <a:off x="9158351" y="2042164"/>
            <a:ext cx="2633031" cy="2038120"/>
          </a:xfrm>
          <a:prstGeom prst="ellipse">
            <a:avLst/>
          </a:prstGeom>
          <a:solidFill>
            <a:schemeClr val="accent4">
              <a:lumMod val="40000"/>
              <a:lumOff val="60000"/>
              <a:alpha val="5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US" dirty="0">
                <a:solidFill>
                  <a:schemeClr val="tx1"/>
                </a:solidFill>
              </a:rPr>
              <a:t>Technology</a:t>
            </a:r>
          </a:p>
        </p:txBody>
      </p:sp>
      <p:sp>
        <p:nvSpPr>
          <p:cNvPr id="6" name="Овал 4"/>
          <p:cNvSpPr/>
          <p:nvPr/>
        </p:nvSpPr>
        <p:spPr>
          <a:xfrm>
            <a:off x="1309608" y="455708"/>
            <a:ext cx="165205" cy="165205"/>
          </a:xfrm>
          <a:prstGeom prst="ellipse">
            <a:avLst/>
          </a:prstGeom>
          <a:solidFill>
            <a:srgbClr val="63B66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dirty="0">
              <a:ln>
                <a:noFill/>
              </a:ln>
              <a:solidFill>
                <a:prstClr val="white"/>
              </a:solidFill>
              <a:effectLst/>
              <a:uLnTx/>
              <a:uFillTx/>
              <a:latin typeface="King"/>
              <a:ea typeface="+mn-ea"/>
              <a:cs typeface="+mn-cs"/>
            </a:endParaRPr>
          </a:p>
        </p:txBody>
      </p:sp>
      <p:sp>
        <p:nvSpPr>
          <p:cNvPr id="7" name="Rectangle 6"/>
          <p:cNvSpPr/>
          <p:nvPr/>
        </p:nvSpPr>
        <p:spPr>
          <a:xfrm>
            <a:off x="7756011" y="4618943"/>
            <a:ext cx="3626069" cy="400110"/>
          </a:xfrm>
          <a:prstGeom prst="rect">
            <a:avLst/>
          </a:prstGeom>
          <a:solidFill>
            <a:schemeClr val="accent1">
              <a:lumMod val="40000"/>
              <a:lumOff val="60000"/>
            </a:schemeClr>
          </a:solidFill>
        </p:spPr>
        <p:txBody>
          <a:bodyPr wrap="square">
            <a:spAutoFit/>
          </a:bodyPr>
          <a:lstStyle/>
          <a:p>
            <a:r>
              <a:rPr lang="en-US" sz="2000" i="1" dirty="0"/>
              <a:t>Trust takes on a new meaning</a:t>
            </a:r>
          </a:p>
        </p:txBody>
      </p:sp>
    </p:spTree>
    <p:extLst>
      <p:ext uri="{BB962C8B-B14F-4D97-AF65-F5344CB8AC3E}">
        <p14:creationId xmlns:p14="http://schemas.microsoft.com/office/powerpoint/2010/main" val="29128300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0437" y="1885935"/>
            <a:ext cx="9361565" cy="4351338"/>
          </a:xfrm>
        </p:spPr>
        <p:txBody>
          <a:bodyPr>
            <a:normAutofit/>
          </a:bodyPr>
          <a:lstStyle/>
          <a:p>
            <a:pPr marL="0" indent="0">
              <a:buNone/>
            </a:pPr>
            <a:r>
              <a:rPr lang="en-US" dirty="0"/>
              <a:t>Outcome based Business Casing and a Leap of faith </a:t>
            </a:r>
          </a:p>
          <a:p>
            <a:pPr marL="0" indent="0">
              <a:buNone/>
            </a:pPr>
            <a:r>
              <a:rPr lang="en-US" dirty="0"/>
              <a:t>	</a:t>
            </a:r>
          </a:p>
          <a:p>
            <a:pPr marL="0" indent="0">
              <a:buNone/>
            </a:pPr>
            <a:r>
              <a:rPr lang="en-US" sz="2600" dirty="0"/>
              <a:t>	Don’t know:</a:t>
            </a:r>
          </a:p>
          <a:p>
            <a:pPr marL="0" indent="0">
              <a:buNone/>
            </a:pPr>
            <a:r>
              <a:rPr lang="en-US" sz="2600" dirty="0"/>
              <a:t>	</a:t>
            </a:r>
            <a:r>
              <a:rPr lang="en-US" sz="2000" dirty="0"/>
              <a:t>what the solution is, </a:t>
            </a:r>
          </a:p>
          <a:p>
            <a:pPr marL="0" indent="0">
              <a:buNone/>
            </a:pPr>
            <a:r>
              <a:rPr lang="en-US" sz="2000" dirty="0"/>
              <a:t>	who I need allocated,</a:t>
            </a:r>
          </a:p>
          <a:p>
            <a:pPr marL="0" indent="0">
              <a:buNone/>
            </a:pPr>
            <a:r>
              <a:rPr lang="en-US" sz="2000" dirty="0"/>
              <a:t>	if I will build vs buy capability </a:t>
            </a:r>
          </a:p>
          <a:p>
            <a:pPr marL="0" indent="0">
              <a:buNone/>
            </a:pPr>
            <a:r>
              <a:rPr lang="en-US" sz="2000" dirty="0"/>
              <a:t>	how long it will take</a:t>
            </a:r>
          </a:p>
          <a:p>
            <a:pPr marL="457200" lvl="1" indent="0">
              <a:buNone/>
            </a:pPr>
            <a:endParaRPr lang="en-US" dirty="0"/>
          </a:p>
        </p:txBody>
      </p:sp>
      <p:sp>
        <p:nvSpPr>
          <p:cNvPr id="3" name="Title 1"/>
          <p:cNvSpPr txBox="1">
            <a:spLocks/>
          </p:cNvSpPr>
          <p:nvPr/>
        </p:nvSpPr>
        <p:spPr>
          <a:xfrm>
            <a:off x="890437" y="50825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How we </a:t>
            </a:r>
            <a:r>
              <a:rPr lang="en-US" b="1" dirty="0"/>
              <a:t>Business Case</a:t>
            </a:r>
          </a:p>
        </p:txBody>
      </p:sp>
      <p:sp>
        <p:nvSpPr>
          <p:cNvPr id="4" name="Овал 4"/>
          <p:cNvSpPr/>
          <p:nvPr/>
        </p:nvSpPr>
        <p:spPr>
          <a:xfrm>
            <a:off x="1309608" y="455708"/>
            <a:ext cx="165205" cy="165205"/>
          </a:xfrm>
          <a:prstGeom prst="ellipse">
            <a:avLst/>
          </a:prstGeom>
          <a:solidFill>
            <a:srgbClr val="63B66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dirty="0">
              <a:ln>
                <a:noFill/>
              </a:ln>
              <a:solidFill>
                <a:prstClr val="white"/>
              </a:solidFill>
              <a:effectLst/>
              <a:uLnTx/>
              <a:uFillTx/>
              <a:latin typeface="King"/>
              <a:ea typeface="+mn-ea"/>
              <a:cs typeface="+mn-cs"/>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703" y="3315736"/>
            <a:ext cx="1561476" cy="1561476"/>
          </a:xfrm>
          <a:prstGeom prst="rect">
            <a:avLst/>
          </a:prstGeom>
        </p:spPr>
      </p:pic>
      <p:sp>
        <p:nvSpPr>
          <p:cNvPr id="6" name="Rectangle 5"/>
          <p:cNvSpPr/>
          <p:nvPr/>
        </p:nvSpPr>
        <p:spPr>
          <a:xfrm>
            <a:off x="7060726" y="2973089"/>
            <a:ext cx="4879740" cy="1938992"/>
          </a:xfrm>
          <a:prstGeom prst="rect">
            <a:avLst/>
          </a:prstGeom>
          <a:solidFill>
            <a:schemeClr val="accent1">
              <a:lumMod val="40000"/>
              <a:lumOff val="60000"/>
            </a:schemeClr>
          </a:solidFill>
        </p:spPr>
        <p:txBody>
          <a:bodyPr wrap="square">
            <a:spAutoFit/>
          </a:bodyPr>
          <a:lstStyle/>
          <a:p>
            <a:r>
              <a:rPr lang="en-US" sz="2000" i="1" dirty="0"/>
              <a:t>Insulate our teams from tradition business case reporting……</a:t>
            </a:r>
          </a:p>
          <a:p>
            <a:endParaRPr lang="en-US" sz="2000" i="1" dirty="0"/>
          </a:p>
          <a:p>
            <a:r>
              <a:rPr lang="en-US" sz="2000" i="1" dirty="0"/>
              <a:t>Stakeholder engagement more important….</a:t>
            </a:r>
          </a:p>
          <a:p>
            <a:endParaRPr lang="en-US" sz="2000" i="1" dirty="0"/>
          </a:p>
          <a:p>
            <a:r>
              <a:rPr lang="en-US" sz="2000" i="1" dirty="0"/>
              <a:t>Metrics more important than ever</a:t>
            </a:r>
          </a:p>
        </p:txBody>
      </p:sp>
    </p:spTree>
    <p:extLst>
      <p:ext uri="{BB962C8B-B14F-4D97-AF65-F5344CB8AC3E}">
        <p14:creationId xmlns:p14="http://schemas.microsoft.com/office/powerpoint/2010/main" val="39674704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p:cNvSpPr>
            <a:spLocks noGrp="1"/>
          </p:cNvSpPr>
          <p:nvPr>
            <p:ph idx="1"/>
          </p:nvPr>
        </p:nvSpPr>
        <p:spPr>
          <a:xfrm>
            <a:off x="2129160" y="2380275"/>
            <a:ext cx="10515600" cy="4351338"/>
          </a:xfrm>
        </p:spPr>
        <p:txBody>
          <a:bodyPr>
            <a:normAutofit/>
          </a:bodyPr>
          <a:lstStyle/>
          <a:p>
            <a:endParaRPr lang="en-US" dirty="0"/>
          </a:p>
          <a:p>
            <a:pPr marL="0" indent="0">
              <a:buNone/>
            </a:pPr>
            <a:r>
              <a:rPr lang="en-US" dirty="0"/>
              <a:t>Human in the Loop</a:t>
            </a:r>
          </a:p>
          <a:p>
            <a:pPr marL="0" indent="0">
              <a:buNone/>
            </a:pPr>
            <a:endParaRPr lang="en-US" dirty="0"/>
          </a:p>
          <a:p>
            <a:pPr marL="0" indent="0">
              <a:buNone/>
            </a:pPr>
            <a:r>
              <a:rPr lang="en-US" dirty="0"/>
              <a:t>Confidence ratings</a:t>
            </a:r>
          </a:p>
          <a:p>
            <a:pPr marL="0" indent="0">
              <a:buNone/>
            </a:pPr>
            <a:endParaRPr lang="en-US" dirty="0"/>
          </a:p>
          <a:p>
            <a:pPr marL="0" indent="0">
              <a:buNone/>
            </a:pPr>
            <a:r>
              <a:rPr lang="en-US" dirty="0"/>
              <a:t>Prediction accuracy</a:t>
            </a:r>
          </a:p>
          <a:p>
            <a:pPr marL="0" indent="0">
              <a:buNone/>
            </a:pPr>
            <a:endParaRPr lang="en-US" dirty="0"/>
          </a:p>
          <a:p>
            <a:pPr marL="0" indent="0">
              <a:buNone/>
            </a:pPr>
            <a:r>
              <a:rPr lang="en-US" dirty="0"/>
              <a:t>Data Readiness</a:t>
            </a:r>
          </a:p>
        </p:txBody>
      </p:sp>
      <p:sp>
        <p:nvSpPr>
          <p:cNvPr id="4" name="Title 1"/>
          <p:cNvSpPr txBox="1">
            <a:spLocks/>
          </p:cNvSpPr>
          <p:nvPr/>
        </p:nvSpPr>
        <p:spPr>
          <a:xfrm>
            <a:off x="890437" y="76174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mn-lt"/>
                <a:cs typeface="Arial" panose="020B0604020202020204" pitchFamily="34" charset="0"/>
              </a:rPr>
              <a:t>New Concepts….</a:t>
            </a:r>
          </a:p>
          <a:p>
            <a:r>
              <a:rPr lang="en-US" dirty="0">
                <a:latin typeface="+mn-lt"/>
                <a:cs typeface="Arial" panose="020B0604020202020204" pitchFamily="34" charset="0"/>
              </a:rPr>
              <a:t>	Challenge Organizational Culture……</a:t>
            </a:r>
            <a:endParaRPr lang="en-US" b="1" dirty="0">
              <a:latin typeface="+mn-lt"/>
              <a:cs typeface="Arial" panose="020B0604020202020204" pitchFamily="34" charset="0"/>
            </a:endParaRPr>
          </a:p>
        </p:txBody>
      </p:sp>
      <p:sp>
        <p:nvSpPr>
          <p:cNvPr id="5" name="Овал 4"/>
          <p:cNvSpPr/>
          <p:nvPr/>
        </p:nvSpPr>
        <p:spPr>
          <a:xfrm>
            <a:off x="1309608" y="455708"/>
            <a:ext cx="165205" cy="165205"/>
          </a:xfrm>
          <a:prstGeom prst="ellipse">
            <a:avLst/>
          </a:prstGeom>
          <a:solidFill>
            <a:srgbClr val="63B66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dirty="0">
              <a:ln>
                <a:noFill/>
              </a:ln>
              <a:solidFill>
                <a:prstClr val="white"/>
              </a:solidFill>
              <a:effectLst/>
              <a:uLnTx/>
              <a:uFillTx/>
              <a:latin typeface="King"/>
              <a:ea typeface="+mn-ea"/>
              <a:cs typeface="+mn-cs"/>
            </a:endParaRPr>
          </a:p>
        </p:txBody>
      </p:sp>
      <p:sp>
        <p:nvSpPr>
          <p:cNvPr id="6" name="Rectangle 5"/>
          <p:cNvSpPr/>
          <p:nvPr/>
        </p:nvSpPr>
        <p:spPr>
          <a:xfrm>
            <a:off x="5865906" y="2938750"/>
            <a:ext cx="3002886" cy="400110"/>
          </a:xfrm>
          <a:prstGeom prst="rect">
            <a:avLst/>
          </a:prstGeom>
          <a:solidFill>
            <a:schemeClr val="accent1">
              <a:lumMod val="40000"/>
              <a:lumOff val="60000"/>
            </a:schemeClr>
          </a:solidFill>
        </p:spPr>
        <p:txBody>
          <a:bodyPr wrap="square">
            <a:spAutoFit/>
          </a:bodyPr>
          <a:lstStyle/>
          <a:p>
            <a:r>
              <a:rPr lang="en-US" sz="2000" i="1" dirty="0"/>
              <a:t>…….. Expect 80% to start</a:t>
            </a:r>
          </a:p>
        </p:txBody>
      </p:sp>
      <p:sp>
        <p:nvSpPr>
          <p:cNvPr id="7" name="Rectangle 6"/>
          <p:cNvSpPr/>
          <p:nvPr/>
        </p:nvSpPr>
        <p:spPr>
          <a:xfrm>
            <a:off x="5885207" y="5965198"/>
            <a:ext cx="5664641" cy="400110"/>
          </a:xfrm>
          <a:prstGeom prst="rect">
            <a:avLst/>
          </a:prstGeom>
          <a:solidFill>
            <a:schemeClr val="accent1">
              <a:lumMod val="40000"/>
              <a:lumOff val="60000"/>
            </a:schemeClr>
          </a:solidFill>
        </p:spPr>
        <p:txBody>
          <a:bodyPr wrap="square">
            <a:spAutoFit/>
          </a:bodyPr>
          <a:lstStyle/>
          <a:p>
            <a:r>
              <a:rPr lang="en-US" sz="2000" dirty="0"/>
              <a:t>Data is never ready.... To the level you need…..</a:t>
            </a:r>
          </a:p>
        </p:txBody>
      </p:sp>
      <p:sp>
        <p:nvSpPr>
          <p:cNvPr id="8" name="Rectangle 7"/>
          <p:cNvSpPr/>
          <p:nvPr/>
        </p:nvSpPr>
        <p:spPr>
          <a:xfrm>
            <a:off x="5865905" y="3934528"/>
            <a:ext cx="4396679" cy="400110"/>
          </a:xfrm>
          <a:prstGeom prst="rect">
            <a:avLst/>
          </a:prstGeom>
          <a:solidFill>
            <a:schemeClr val="accent1">
              <a:lumMod val="40000"/>
              <a:lumOff val="60000"/>
            </a:schemeClr>
          </a:solidFill>
        </p:spPr>
        <p:txBody>
          <a:bodyPr wrap="square">
            <a:spAutoFit/>
          </a:bodyPr>
          <a:lstStyle/>
          <a:p>
            <a:r>
              <a:rPr lang="en-US" sz="2000" i="1" dirty="0"/>
              <a:t>…….. Not one size fits all processes</a:t>
            </a:r>
          </a:p>
        </p:txBody>
      </p:sp>
      <p:sp>
        <p:nvSpPr>
          <p:cNvPr id="9" name="Rectangle 8"/>
          <p:cNvSpPr/>
          <p:nvPr/>
        </p:nvSpPr>
        <p:spPr>
          <a:xfrm>
            <a:off x="5903650" y="4979127"/>
            <a:ext cx="5859263" cy="400110"/>
          </a:xfrm>
          <a:prstGeom prst="rect">
            <a:avLst/>
          </a:prstGeom>
          <a:solidFill>
            <a:schemeClr val="accent1">
              <a:lumMod val="40000"/>
              <a:lumOff val="60000"/>
            </a:schemeClr>
          </a:solidFill>
        </p:spPr>
        <p:txBody>
          <a:bodyPr wrap="square">
            <a:spAutoFit/>
          </a:bodyPr>
          <a:lstStyle/>
          <a:p>
            <a:r>
              <a:rPr lang="en-US" sz="2000" i="1" dirty="0"/>
              <a:t>…….. Accuracy in wrong predictions are more valuable</a:t>
            </a:r>
          </a:p>
        </p:txBody>
      </p:sp>
    </p:spTree>
    <p:extLst>
      <p:ext uri="{BB962C8B-B14F-4D97-AF65-F5344CB8AC3E}">
        <p14:creationId xmlns:p14="http://schemas.microsoft.com/office/powerpoint/2010/main" val="13651804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31561" y="718928"/>
            <a:ext cx="2857500" cy="1600200"/>
          </a:xfrm>
          <a:prstGeom prst="rect">
            <a:avLst/>
          </a:prstGeom>
        </p:spPr>
      </p:pic>
      <p:sp>
        <p:nvSpPr>
          <p:cNvPr id="2" name="Title 1"/>
          <p:cNvSpPr>
            <a:spLocks noGrp="1"/>
          </p:cNvSpPr>
          <p:nvPr>
            <p:ph type="title" idx="4294967295"/>
          </p:nvPr>
        </p:nvSpPr>
        <p:spPr>
          <a:xfrm>
            <a:off x="1025172" y="718928"/>
            <a:ext cx="8528731" cy="1325563"/>
          </a:xfrm>
        </p:spPr>
        <p:txBody>
          <a:bodyPr/>
          <a:lstStyle/>
          <a:p>
            <a:r>
              <a:rPr lang="en-US" dirty="0"/>
              <a:t>Value in </a:t>
            </a:r>
            <a:r>
              <a:rPr lang="en-US" b="1" dirty="0"/>
              <a:t>starting with the  RPA quadrant first</a:t>
            </a:r>
          </a:p>
        </p:txBody>
      </p:sp>
      <p:sp>
        <p:nvSpPr>
          <p:cNvPr id="4" name="Content Placeholder 2"/>
          <p:cNvSpPr>
            <a:spLocks noGrp="1"/>
          </p:cNvSpPr>
          <p:nvPr>
            <p:ph idx="1"/>
          </p:nvPr>
        </p:nvSpPr>
        <p:spPr>
          <a:xfrm>
            <a:off x="1392210" y="2923943"/>
            <a:ext cx="10515600" cy="4986655"/>
          </a:xfrm>
        </p:spPr>
        <p:txBody>
          <a:bodyPr>
            <a:normAutofit/>
          </a:bodyPr>
          <a:lstStyle/>
          <a:p>
            <a:pPr marL="0" indent="0">
              <a:buNone/>
            </a:pPr>
            <a:r>
              <a:rPr lang="en-US" b="1" dirty="0">
                <a:solidFill>
                  <a:schemeClr val="bg2">
                    <a:lumMod val="50000"/>
                  </a:schemeClr>
                </a:solidFill>
              </a:rPr>
              <a:t>1 – RPA hype is real – drives benefits to enable Mindset shift</a:t>
            </a:r>
          </a:p>
          <a:p>
            <a:pPr marL="0" indent="0">
              <a:buNone/>
            </a:pPr>
            <a:endParaRPr lang="en-US" b="1" dirty="0">
              <a:solidFill>
                <a:schemeClr val="bg2">
                  <a:lumMod val="50000"/>
                </a:schemeClr>
              </a:solidFill>
            </a:endParaRPr>
          </a:p>
          <a:p>
            <a:pPr marL="0" indent="0">
              <a:buNone/>
            </a:pPr>
            <a:r>
              <a:rPr lang="en-US" b="1" dirty="0">
                <a:solidFill>
                  <a:schemeClr val="bg2">
                    <a:lumMod val="50000"/>
                  </a:schemeClr>
                </a:solidFill>
              </a:rPr>
              <a:t>2 – Operating Model</a:t>
            </a:r>
          </a:p>
          <a:p>
            <a:pPr marL="0" indent="0">
              <a:buNone/>
            </a:pPr>
            <a:endParaRPr lang="en-US" b="1" dirty="0">
              <a:solidFill>
                <a:schemeClr val="bg2">
                  <a:lumMod val="50000"/>
                </a:schemeClr>
              </a:solidFill>
            </a:endParaRPr>
          </a:p>
          <a:p>
            <a:pPr marL="0" indent="0">
              <a:buNone/>
            </a:pPr>
            <a:r>
              <a:rPr lang="en-US" b="1" dirty="0">
                <a:solidFill>
                  <a:schemeClr val="bg2">
                    <a:lumMod val="50000"/>
                  </a:schemeClr>
                </a:solidFill>
              </a:rPr>
              <a:t>3 – Data readiness enablement</a:t>
            </a:r>
          </a:p>
          <a:p>
            <a:pPr marL="0" indent="0">
              <a:buNone/>
            </a:pPr>
            <a:endParaRPr lang="en-US" b="1" dirty="0">
              <a:solidFill>
                <a:schemeClr val="bg2">
                  <a:lumMod val="50000"/>
                </a:schemeClr>
              </a:solidFill>
            </a:endParaRPr>
          </a:p>
          <a:p>
            <a:pPr marL="0" indent="0">
              <a:buNone/>
            </a:pPr>
            <a:r>
              <a:rPr lang="en-US" b="1" dirty="0">
                <a:solidFill>
                  <a:schemeClr val="bg2">
                    <a:lumMod val="50000"/>
                  </a:schemeClr>
                </a:solidFill>
              </a:rPr>
              <a:t>4 – Human to Bot interaction </a:t>
            </a:r>
          </a:p>
          <a:p>
            <a:pPr marL="0" indent="0">
              <a:buNone/>
            </a:pPr>
            <a:endParaRPr lang="en-US" dirty="0"/>
          </a:p>
        </p:txBody>
      </p:sp>
      <p:sp>
        <p:nvSpPr>
          <p:cNvPr id="5" name="Oval 4"/>
          <p:cNvSpPr/>
          <p:nvPr/>
        </p:nvSpPr>
        <p:spPr>
          <a:xfrm>
            <a:off x="7249923" y="3944039"/>
            <a:ext cx="2633031" cy="2038120"/>
          </a:xfrm>
          <a:prstGeom prst="ellipse">
            <a:avLst/>
          </a:prstGeom>
          <a:solidFill>
            <a:schemeClr val="accent1">
              <a:alpha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b" anchorCtr="1"/>
          <a:lstStyle/>
          <a:p>
            <a:pPr algn="ctr"/>
            <a:r>
              <a:rPr lang="en-US" dirty="0">
                <a:solidFill>
                  <a:schemeClr val="tx1"/>
                </a:solidFill>
              </a:rPr>
              <a:t>Business</a:t>
            </a:r>
          </a:p>
        </p:txBody>
      </p:sp>
      <p:sp>
        <p:nvSpPr>
          <p:cNvPr id="6" name="Oval 5"/>
          <p:cNvSpPr/>
          <p:nvPr/>
        </p:nvSpPr>
        <p:spPr>
          <a:xfrm>
            <a:off x="8709657" y="3944039"/>
            <a:ext cx="2633031" cy="2038120"/>
          </a:xfrm>
          <a:prstGeom prst="ellipse">
            <a:avLst/>
          </a:prstGeom>
          <a:solidFill>
            <a:schemeClr val="accent4">
              <a:lumMod val="40000"/>
              <a:lumOff val="60000"/>
              <a:alpha val="5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US" dirty="0">
                <a:solidFill>
                  <a:schemeClr val="tx1"/>
                </a:solidFill>
              </a:rPr>
              <a:t>Technology</a:t>
            </a:r>
          </a:p>
        </p:txBody>
      </p:sp>
      <p:sp>
        <p:nvSpPr>
          <p:cNvPr id="7" name="Овал 4"/>
          <p:cNvSpPr/>
          <p:nvPr/>
        </p:nvSpPr>
        <p:spPr>
          <a:xfrm>
            <a:off x="1309608" y="455708"/>
            <a:ext cx="165205" cy="165205"/>
          </a:xfrm>
          <a:prstGeom prst="ellipse">
            <a:avLst/>
          </a:prstGeom>
          <a:solidFill>
            <a:srgbClr val="63B66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dirty="0">
              <a:ln>
                <a:noFill/>
              </a:ln>
              <a:solidFill>
                <a:prstClr val="white"/>
              </a:solidFill>
              <a:effectLst/>
              <a:uLnTx/>
              <a:uFillTx/>
              <a:latin typeface="King"/>
              <a:ea typeface="+mn-ea"/>
              <a:cs typeface="+mn-cs"/>
            </a:endParaRPr>
          </a:p>
        </p:txBody>
      </p:sp>
    </p:spTree>
    <p:extLst>
      <p:ext uri="{BB962C8B-B14F-4D97-AF65-F5344CB8AC3E}">
        <p14:creationId xmlns:p14="http://schemas.microsoft.com/office/powerpoint/2010/main" val="20388919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2766" y="1486440"/>
            <a:ext cx="5639517" cy="2301074"/>
          </a:xfrm>
          <a:prstGeom prst="rect">
            <a:avLst/>
          </a:prstGeom>
        </p:spPr>
      </p:pic>
      <p:sp>
        <p:nvSpPr>
          <p:cNvPr id="2" name="Title 1"/>
          <p:cNvSpPr>
            <a:spLocks noGrp="1"/>
          </p:cNvSpPr>
          <p:nvPr>
            <p:ph type="title" idx="4294967295"/>
          </p:nvPr>
        </p:nvSpPr>
        <p:spPr>
          <a:xfrm>
            <a:off x="890437" y="320675"/>
            <a:ext cx="10515600" cy="1325563"/>
          </a:xfrm>
        </p:spPr>
        <p:txBody>
          <a:bodyPr/>
          <a:lstStyle/>
          <a:p>
            <a:r>
              <a:rPr lang="en-US" dirty="0"/>
              <a:t>Impact on </a:t>
            </a:r>
            <a:r>
              <a:rPr lang="en-US" b="1" dirty="0" smtClean="0"/>
              <a:t>People </a:t>
            </a:r>
            <a:r>
              <a:rPr lang="en-US" b="1" dirty="0"/>
              <a:t>and Engagem</a:t>
            </a:r>
            <a:r>
              <a:rPr lang="en-US" dirty="0"/>
              <a:t>ent</a:t>
            </a:r>
          </a:p>
        </p:txBody>
      </p:sp>
      <p:sp>
        <p:nvSpPr>
          <p:cNvPr id="3" name="Content Placeholder 2"/>
          <p:cNvSpPr>
            <a:spLocks noGrp="1"/>
          </p:cNvSpPr>
          <p:nvPr>
            <p:ph idx="1"/>
          </p:nvPr>
        </p:nvSpPr>
        <p:spPr>
          <a:xfrm>
            <a:off x="674819" y="1721394"/>
            <a:ext cx="10515600" cy="4351338"/>
          </a:xfrm>
        </p:spPr>
        <p:txBody>
          <a:bodyPr>
            <a:normAutofit/>
          </a:bodyPr>
          <a:lstStyle/>
          <a:p>
            <a:pPr marL="0" indent="0">
              <a:buNone/>
            </a:pPr>
            <a:r>
              <a:rPr lang="en-US" dirty="0"/>
              <a:t>This topic feels different than that of the past!</a:t>
            </a:r>
          </a:p>
          <a:p>
            <a:pPr marL="0" indent="0">
              <a:buNone/>
            </a:pPr>
            <a:endParaRPr lang="en-US" dirty="0"/>
          </a:p>
          <a:p>
            <a:pPr marL="0" indent="0">
              <a:buNone/>
            </a:pPr>
            <a:r>
              <a:rPr lang="en-US" dirty="0" smtClean="0"/>
              <a:t>Advice will be richer experience and less idle </a:t>
            </a:r>
          </a:p>
          <a:p>
            <a:pPr marL="0" indent="0">
              <a:buNone/>
            </a:pPr>
            <a:r>
              <a:rPr lang="en-US" dirty="0"/>
              <a:t>o</a:t>
            </a:r>
            <a:r>
              <a:rPr lang="en-US" dirty="0" smtClean="0"/>
              <a:t>r low value capacity</a:t>
            </a:r>
            <a:endParaRPr lang="en-US" dirty="0"/>
          </a:p>
          <a:p>
            <a:pPr marL="0" indent="0">
              <a:buNone/>
            </a:pPr>
            <a:endParaRPr lang="en-US" dirty="0" smtClean="0"/>
          </a:p>
          <a:p>
            <a:pPr marL="0" indent="0">
              <a:buNone/>
            </a:pPr>
            <a:r>
              <a:rPr lang="en-US" dirty="0" smtClean="0"/>
              <a:t>	What </a:t>
            </a:r>
            <a:r>
              <a:rPr lang="en-US" dirty="0"/>
              <a:t>people do will be different – workforce largely the same</a:t>
            </a:r>
          </a:p>
          <a:p>
            <a:pPr marL="0" indent="0">
              <a:buNone/>
            </a:pPr>
            <a:endParaRPr lang="en-US" dirty="0"/>
          </a:p>
          <a:p>
            <a:pPr marL="0" indent="0">
              <a:buNone/>
            </a:pPr>
            <a:r>
              <a:rPr lang="en-US" dirty="0" smtClean="0"/>
              <a:t>	Creativity </a:t>
            </a:r>
            <a:r>
              <a:rPr lang="en-US" dirty="0"/>
              <a:t>new hot skill and many new roles emerging…….</a:t>
            </a:r>
          </a:p>
          <a:p>
            <a:endParaRPr lang="en-US" dirty="0"/>
          </a:p>
        </p:txBody>
      </p:sp>
      <p:sp>
        <p:nvSpPr>
          <p:cNvPr id="4" name="Овал 4"/>
          <p:cNvSpPr/>
          <p:nvPr/>
        </p:nvSpPr>
        <p:spPr>
          <a:xfrm>
            <a:off x="1309608" y="455708"/>
            <a:ext cx="165205" cy="165205"/>
          </a:xfrm>
          <a:prstGeom prst="ellipse">
            <a:avLst/>
          </a:prstGeom>
          <a:solidFill>
            <a:srgbClr val="63B66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dirty="0">
              <a:ln>
                <a:noFill/>
              </a:ln>
              <a:solidFill>
                <a:prstClr val="white"/>
              </a:solidFill>
              <a:effectLst/>
              <a:uLnTx/>
              <a:uFillTx/>
              <a:latin typeface="King"/>
              <a:ea typeface="+mn-ea"/>
              <a:cs typeface="+mn-cs"/>
            </a:endParaRPr>
          </a:p>
        </p:txBody>
      </p:sp>
      <p:sp>
        <p:nvSpPr>
          <p:cNvPr id="5" name="Овал 4"/>
          <p:cNvSpPr/>
          <p:nvPr/>
        </p:nvSpPr>
        <p:spPr>
          <a:xfrm>
            <a:off x="1556601" y="455708"/>
            <a:ext cx="165205" cy="165205"/>
          </a:xfrm>
          <a:prstGeom prst="ellipse">
            <a:avLst/>
          </a:prstGeom>
          <a:solidFill>
            <a:srgbClr val="63B66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dirty="0">
              <a:ln>
                <a:noFill/>
              </a:ln>
              <a:solidFill>
                <a:prstClr val="white"/>
              </a:solidFill>
              <a:effectLst/>
              <a:uLnTx/>
              <a:uFillTx/>
              <a:latin typeface="King"/>
              <a:ea typeface="+mn-ea"/>
              <a:cs typeface="+mn-cs"/>
            </a:endParaRPr>
          </a:p>
        </p:txBody>
      </p:sp>
      <p:sp>
        <p:nvSpPr>
          <p:cNvPr id="7" name="Rectangle 6"/>
          <p:cNvSpPr/>
          <p:nvPr/>
        </p:nvSpPr>
        <p:spPr>
          <a:xfrm>
            <a:off x="3991069" y="5907861"/>
            <a:ext cx="7500205" cy="707886"/>
          </a:xfrm>
          <a:prstGeom prst="rect">
            <a:avLst/>
          </a:prstGeom>
          <a:solidFill>
            <a:schemeClr val="accent1">
              <a:lumMod val="40000"/>
              <a:lumOff val="60000"/>
            </a:schemeClr>
          </a:solidFill>
        </p:spPr>
        <p:txBody>
          <a:bodyPr wrap="square">
            <a:spAutoFit/>
          </a:bodyPr>
          <a:lstStyle/>
          <a:p>
            <a:r>
              <a:rPr lang="en-CA" sz="2000" i="1" dirty="0"/>
              <a:t>In the future the total workforce will likely be unchanged but what we do, how we work will be very different.</a:t>
            </a:r>
            <a:endParaRPr lang="en-US" sz="2000" b="1" i="1" dirty="0"/>
          </a:p>
        </p:txBody>
      </p:sp>
    </p:spTree>
    <p:extLst>
      <p:ext uri="{BB962C8B-B14F-4D97-AF65-F5344CB8AC3E}">
        <p14:creationId xmlns:p14="http://schemas.microsoft.com/office/powerpoint/2010/main" val="13357023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5270" y="2134544"/>
            <a:ext cx="10888362" cy="3648418"/>
          </a:xfrm>
        </p:spPr>
        <p:txBody>
          <a:bodyPr>
            <a:normAutofit fontScale="92500" lnSpcReduction="10000"/>
          </a:bodyPr>
          <a:lstStyle/>
          <a:p>
            <a:pPr marL="0" indent="0">
              <a:buNone/>
            </a:pPr>
            <a:r>
              <a:rPr lang="en-US" b="1" i="1" dirty="0"/>
              <a:t>The Impact of the AI mindset shift on how we lead and build our organizational culture. </a:t>
            </a:r>
            <a:endParaRPr lang="en-US" dirty="0"/>
          </a:p>
          <a:p>
            <a:pPr marL="0" indent="0">
              <a:buNone/>
            </a:pPr>
            <a:endParaRPr lang="en-US" dirty="0"/>
          </a:p>
          <a:p>
            <a:pPr marL="0" indent="0">
              <a:buNone/>
            </a:pPr>
            <a:r>
              <a:rPr lang="en-US" dirty="0"/>
              <a:t>As you are seeing this shift happen what is the biggest learning / observation to share?</a:t>
            </a:r>
          </a:p>
          <a:p>
            <a:pPr marL="0" indent="0">
              <a:buNone/>
            </a:pPr>
            <a:r>
              <a:rPr lang="en-US" dirty="0"/>
              <a:t>What are the top three challenge you see as a leader in supporting this mindset shift?</a:t>
            </a:r>
          </a:p>
          <a:p>
            <a:pPr marL="0" indent="0">
              <a:buNone/>
            </a:pPr>
            <a:r>
              <a:rPr lang="en-US" dirty="0"/>
              <a:t>How can we as leaders enable this?</a:t>
            </a:r>
          </a:p>
          <a:p>
            <a:pPr marL="0" indent="0">
              <a:buNone/>
            </a:pPr>
            <a:r>
              <a:rPr lang="en-US" dirty="0"/>
              <a:t>What implications does / could this have on the overall customer experience? </a:t>
            </a:r>
          </a:p>
        </p:txBody>
      </p:sp>
    </p:spTree>
    <p:extLst>
      <p:ext uri="{BB962C8B-B14F-4D97-AF65-F5344CB8AC3E}">
        <p14:creationId xmlns:p14="http://schemas.microsoft.com/office/powerpoint/2010/main" val="10868724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45989" y="1706987"/>
            <a:ext cx="11430000" cy="3391441"/>
          </a:xfrm>
          <a:prstGeom prst="rect">
            <a:avLst/>
          </a:prstGeom>
        </p:spPr>
        <p:txBody>
          <a:bodyPr wrap="square">
            <a:spAutoFit/>
          </a:bodyPr>
          <a:lstStyle/>
          <a:p>
            <a:pPr>
              <a:lnSpc>
                <a:spcPct val="107000"/>
              </a:lnSpc>
              <a:spcAft>
                <a:spcPts val="800"/>
              </a:spcAft>
            </a:pPr>
            <a:r>
              <a:rPr lang="en-US" b="1" dirty="0">
                <a:latin typeface="Arial" panose="020B0604020202020204" pitchFamily="34" charset="0"/>
                <a:ea typeface="Calibri" panose="020F0502020204030204" pitchFamily="34" charset="0"/>
                <a:cs typeface="Times New Roman" panose="02020603050405020304" pitchFamily="18" charset="0"/>
              </a:rPr>
              <a:t> </a:t>
            </a:r>
            <a:endParaRPr lang="en-US" dirty="0">
              <a:latin typeface="Arial" panose="020B0604020202020204" pitchFamily="34" charset="0"/>
              <a:ea typeface="Calibri" panose="020F0502020204030204" pitchFamily="34" charset="0"/>
              <a:cs typeface="Times New Roman" panose="02020603050405020304" pitchFamily="18" charset="0"/>
            </a:endParaRPr>
          </a:p>
          <a:p>
            <a:pPr>
              <a:lnSpc>
                <a:spcPct val="70000"/>
              </a:lnSpc>
              <a:spcBef>
                <a:spcPts val="1000"/>
              </a:spcBef>
              <a:spcAft>
                <a:spcPts val="800"/>
              </a:spcAft>
            </a:pPr>
            <a:r>
              <a:rPr lang="en-US" sz="2600" b="1" i="1" dirty="0"/>
              <a:t>The impact of AI on the employee and employee engagement?</a:t>
            </a:r>
          </a:p>
          <a:p>
            <a:pPr>
              <a:lnSpc>
                <a:spcPct val="107000"/>
              </a:lnSpc>
              <a:spcAft>
                <a:spcPts val="800"/>
              </a:spcAft>
            </a:pPr>
            <a:r>
              <a:rPr lang="en-US" dirty="0">
                <a:latin typeface="Arial" panose="020B0604020202020204" pitchFamily="34" charset="0"/>
                <a:ea typeface="Calibri" panose="020F0502020204030204" pitchFamily="34" charset="0"/>
                <a:cs typeface="Times New Roman" panose="02020603050405020304" pitchFamily="18" charset="0"/>
              </a:rPr>
              <a:t> </a:t>
            </a:r>
          </a:p>
          <a:p>
            <a:pPr>
              <a:lnSpc>
                <a:spcPct val="70000"/>
              </a:lnSpc>
              <a:spcBef>
                <a:spcPts val="1000"/>
              </a:spcBef>
              <a:spcAft>
                <a:spcPts val="800"/>
              </a:spcAft>
            </a:pPr>
            <a:r>
              <a:rPr lang="en-US" sz="2600" dirty="0"/>
              <a:t>As an industry, what do we need to focus on to enable our employees through this journey?</a:t>
            </a:r>
          </a:p>
          <a:p>
            <a:pPr>
              <a:lnSpc>
                <a:spcPct val="70000"/>
              </a:lnSpc>
              <a:spcBef>
                <a:spcPts val="1000"/>
              </a:spcBef>
              <a:spcAft>
                <a:spcPts val="800"/>
              </a:spcAft>
            </a:pPr>
            <a:r>
              <a:rPr lang="en-US" sz="2600" dirty="0"/>
              <a:t>What tactics are you taking or seeing in the industry that will help to enable our employees?</a:t>
            </a:r>
          </a:p>
          <a:p>
            <a:pPr>
              <a:lnSpc>
                <a:spcPct val="70000"/>
              </a:lnSpc>
              <a:spcBef>
                <a:spcPts val="1000"/>
              </a:spcBef>
              <a:spcAft>
                <a:spcPts val="800"/>
              </a:spcAft>
            </a:pPr>
            <a:r>
              <a:rPr lang="en-US" sz="2600" dirty="0"/>
              <a:t>What are you worried about as it relates to employee engagement?</a:t>
            </a:r>
          </a:p>
        </p:txBody>
      </p:sp>
    </p:spTree>
    <p:extLst>
      <p:ext uri="{BB962C8B-B14F-4D97-AF65-F5344CB8AC3E}">
        <p14:creationId xmlns:p14="http://schemas.microsoft.com/office/powerpoint/2010/main" val="9879329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281" y="1814655"/>
            <a:ext cx="9147131" cy="4785841"/>
          </a:xfrm>
          <a:prstGeom prst="rect">
            <a:avLst/>
          </a:prstGeom>
        </p:spPr>
      </p:pic>
      <p:sp>
        <p:nvSpPr>
          <p:cNvPr id="4" name="Title 1"/>
          <p:cNvSpPr txBox="1">
            <a:spLocks/>
          </p:cNvSpPr>
          <p:nvPr/>
        </p:nvSpPr>
        <p:spPr>
          <a:xfrm>
            <a:off x="981281" y="48909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It was the bots fault!</a:t>
            </a:r>
            <a:endParaRPr lang="en-US" b="1" dirty="0"/>
          </a:p>
        </p:txBody>
      </p:sp>
      <p:sp>
        <p:nvSpPr>
          <p:cNvPr id="5" name="Rectangle 4"/>
          <p:cNvSpPr/>
          <p:nvPr/>
        </p:nvSpPr>
        <p:spPr>
          <a:xfrm>
            <a:off x="6705305" y="4830385"/>
            <a:ext cx="4008397" cy="707886"/>
          </a:xfrm>
          <a:prstGeom prst="rect">
            <a:avLst/>
          </a:prstGeom>
          <a:solidFill>
            <a:schemeClr val="accent1">
              <a:lumMod val="40000"/>
              <a:lumOff val="60000"/>
            </a:schemeClr>
          </a:solidFill>
        </p:spPr>
        <p:txBody>
          <a:bodyPr wrap="square">
            <a:spAutoFit/>
          </a:bodyPr>
          <a:lstStyle/>
          <a:p>
            <a:r>
              <a:rPr lang="en-US" sz="2000" i="1" dirty="0"/>
              <a:t>Machines to what they are told and to it </a:t>
            </a:r>
            <a:r>
              <a:rPr lang="en-US" sz="2000" i="1" dirty="0" smtClean="0"/>
              <a:t>consistently….</a:t>
            </a:r>
            <a:endParaRPr lang="en-US" sz="2000" i="1" dirty="0"/>
          </a:p>
        </p:txBody>
      </p:sp>
    </p:spTree>
    <p:extLst>
      <p:ext uri="{BB962C8B-B14F-4D97-AF65-F5344CB8AC3E}">
        <p14:creationId xmlns:p14="http://schemas.microsoft.com/office/powerpoint/2010/main" val="1332316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C1DB16D7-740B-4A50-8BE9-295AB22FD732}" vid="{04363943-F36F-41C6-9106-2C537B64F32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blank</Template>
  <TotalTime>9841</TotalTime>
  <Words>770</Words>
  <Application>Microsoft Office PowerPoint</Application>
  <PresentationFormat>Widescreen</PresentationFormat>
  <Paragraphs>223</Paragraphs>
  <Slides>21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Calibri Light</vt:lpstr>
      <vt:lpstr>Karla</vt:lpstr>
      <vt:lpstr>King</vt:lpstr>
      <vt:lpstr>Times New Roman</vt:lpstr>
      <vt:lpstr>Wingdings</vt:lpstr>
      <vt:lpstr>Office Theme</vt:lpstr>
      <vt:lpstr>Artificial Intelligence    Intelligent Automation….                  Powered by machines… and a tad bit of human intellect </vt:lpstr>
      <vt:lpstr>Agenda for the next hour together!</vt:lpstr>
      <vt:lpstr>PowerPoint Presentation</vt:lpstr>
      <vt:lpstr>PowerPoint Presentation</vt:lpstr>
      <vt:lpstr>PowerPoint Presentation</vt:lpstr>
      <vt:lpstr>Artificial Intelligence is not a “thing”</vt:lpstr>
      <vt:lpstr>PowerPoint Presentation</vt:lpstr>
      <vt:lpstr>PowerPoint Presentation</vt:lpstr>
      <vt:lpstr>PowerPoint Presentation</vt:lpstr>
      <vt:lpstr>Chat Bot / Virtual assistant unpacked </vt:lpstr>
      <vt:lpstr>Lots of experimentation and learning</vt:lpstr>
      <vt:lpstr>PowerPoint Presentation</vt:lpstr>
      <vt:lpstr>THE Mindset shift:</vt:lpstr>
      <vt:lpstr>PowerPoint Presentation</vt:lpstr>
      <vt:lpstr>PowerPoint Presentation</vt:lpstr>
      <vt:lpstr>PowerPoint Presentation</vt:lpstr>
      <vt:lpstr>Value in starting with the  RPA quadrant first</vt:lpstr>
      <vt:lpstr>Impact on People and Engagement</vt:lpstr>
      <vt:lpstr>PowerPoint Presentation</vt:lpstr>
      <vt:lpstr>PowerPoint Presentation</vt:lpstr>
      <vt:lpstr>PowerPoint Presentation</vt:lpstr>
    </vt:vector>
  </TitlesOfParts>
  <Company>RBC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Demistify AI</dc:title>
  <dc:creator>Hornidge, Kevin</dc:creator>
  <cp:lastModifiedBy>Hornidge, Kevin</cp:lastModifiedBy>
  <cp:revision>87</cp:revision>
  <cp:lastPrinted>2018-11-07T21:57:26Z</cp:lastPrinted>
  <dcterms:created xsi:type="dcterms:W3CDTF">2018-10-03T14:39:59Z</dcterms:created>
  <dcterms:modified xsi:type="dcterms:W3CDTF">2018-11-27T14:56:18Z</dcterms:modified>
</cp:coreProperties>
</file>